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304" r:id="rId9"/>
    <p:sldId id="263" r:id="rId10"/>
    <p:sldId id="271" r:id="rId11"/>
    <p:sldId id="272" r:id="rId12"/>
    <p:sldId id="27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95" r:id="rId21"/>
    <p:sldId id="297" r:id="rId22"/>
    <p:sldId id="299" r:id="rId23"/>
    <p:sldId id="300" r:id="rId24"/>
    <p:sldId id="301" r:id="rId25"/>
    <p:sldId id="302" r:id="rId26"/>
    <p:sldId id="274" r:id="rId27"/>
    <p:sldId id="279" r:id="rId28"/>
    <p:sldId id="277" r:id="rId29"/>
    <p:sldId id="278" r:id="rId30"/>
    <p:sldId id="275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03" r:id="rId47"/>
    <p:sldId id="305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77321" autoAdjust="0"/>
  </p:normalViewPr>
  <p:slideViewPr>
    <p:cSldViewPr>
      <p:cViewPr varScale="1">
        <p:scale>
          <a:sx n="56" d="100"/>
          <a:sy n="56" d="100"/>
        </p:scale>
        <p:origin x="181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477CF-1C9E-4CAB-9BF5-459E86D3009A}" type="datetimeFigureOut">
              <a:rPr lang="zh-CN" altLang="en-US" smtClean="0"/>
              <a:pPr/>
              <a:t>2020/10/18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09FA8-4228-41C6-B6F5-1B4B5E81CD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课程导入：为什么需要纹理贴图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像素颜色插值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提出问题，如何在圆柱面上贴纹理？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提出问题：球面的纹理坐标如何给出？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注意：球面全局参数化的局限，凸的物体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分块纹理贴图，和全局参数化贴图的效果对比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回顾绘制几何模型的一般方法。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以上展示了二维纹理贴图的基本步骤。更复杂的纹理贴图，例如三维纹理、多重纹理，参考本步骤和红皮书。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完整代码讲解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除了添加颜色，纹理贴图也能够为粗糙的几何图元添加更多的几何细节。对法向量进行扰动是常用的思路。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凹凸贴图是最早提出的与几何相关的贴图方法。其本质是保存几何表面的高度信息，使用时需要通过高度计算法向方向。计算量较大。</a:t>
            </a:r>
            <a:endParaRPr lang="en-US" altLang="zh-CN" dirty="0"/>
          </a:p>
          <a:p>
            <a:r>
              <a:rPr lang="zh-CN" altLang="en-US" dirty="0"/>
              <a:t>此处思考一个问题：如何在</a:t>
            </a:r>
            <a:r>
              <a:rPr lang="en-US" altLang="zh-CN" dirty="0" err="1"/>
              <a:t>openGL</a:t>
            </a:r>
            <a:r>
              <a:rPr lang="zh-CN" altLang="en-US" dirty="0"/>
              <a:t>中进行凹凸贴图？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课程导入：为什么需要纹理贴图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相对于凹凸贴图，法向贴图直接保存了每个点的法向信息，不需要临时计算法向，计算量更少。</a:t>
            </a:r>
            <a:endParaRPr lang="en-US" altLang="zh-CN" dirty="0"/>
          </a:p>
          <a:p>
            <a:r>
              <a:rPr lang="zh-CN" altLang="en-US" dirty="0"/>
              <a:t>再提问：</a:t>
            </a:r>
            <a:r>
              <a:rPr lang="en-US" altLang="zh-CN" dirty="0"/>
              <a:t>OpenGL</a:t>
            </a:r>
            <a:r>
              <a:rPr lang="zh-CN" altLang="en-US" dirty="0"/>
              <a:t>中如何进行法向贴图呢？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置换贴图，又翻译为位移贴图。纹理中保持了高度信息，直接改变了模型的几何形状。</a:t>
            </a:r>
            <a:endParaRPr lang="en-US" altLang="zh-CN" dirty="0"/>
          </a:p>
          <a:p>
            <a:r>
              <a:rPr lang="zh-CN" altLang="en-US" dirty="0"/>
              <a:t>提问：左边是凹凸贴图的结果，右边是置换贴图的结果，有哪些地方不同？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用一个新的例子进一步说明凹凸贴图与置换贴图的不同。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在一个矩形平面上进行置换贴图，左上角是纹理图样。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环境贴图，包括球面贴图和立方体贴图。通过计算反射光线与纹理的交点，来设定纹理坐标。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再次回顾</a:t>
            </a:r>
            <a:r>
              <a:rPr lang="en-US" altLang="zh-CN" dirty="0"/>
              <a:t>OpenGL</a:t>
            </a:r>
            <a:r>
              <a:rPr lang="zh-CN" altLang="en-US" dirty="0"/>
              <a:t>固定流水线。</a:t>
            </a:r>
            <a:endParaRPr lang="en-US" altLang="zh-CN" dirty="0"/>
          </a:p>
          <a:p>
            <a:r>
              <a:rPr lang="en-US" altLang="zh-CN" dirty="0"/>
              <a:t>OpenGL</a:t>
            </a:r>
            <a:r>
              <a:rPr lang="zh-CN" altLang="en-US" dirty="0"/>
              <a:t>中两种资源：几何、图像。</a:t>
            </a:r>
            <a:endParaRPr lang="en-US" altLang="zh-CN" dirty="0"/>
          </a:p>
          <a:p>
            <a:r>
              <a:rPr lang="zh-CN" altLang="en-US" dirty="0"/>
              <a:t>顶点数据：顶点数据，求值器（用少数控制点来指定曲线或曲面，多项式或样条曲线</a:t>
            </a:r>
            <a:r>
              <a:rPr lang="en-US" altLang="zh-CN" dirty="0"/>
              <a:t>/</a:t>
            </a:r>
            <a:r>
              <a:rPr lang="zh-CN" altLang="en-US" dirty="0"/>
              <a:t>曲面）、基于顶点的操作（变换、纹理坐标、法向等）装配（裁剪、组装、透视）、光栅化（将几何数据和像素数据转化为片段）</a:t>
            </a:r>
            <a:endParaRPr lang="en-US" altLang="zh-CN" dirty="0"/>
          </a:p>
          <a:p>
            <a:r>
              <a:rPr lang="zh-CN" altLang="en-US" dirty="0"/>
              <a:t>像素数据：像素操作，光栅化，纹理装配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片段操作，帧缓冲区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注意与固定流水线的对应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变换、纹理坐标、法向等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装配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装配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课程导入：纹理贴图能够为几何模型添加更多细节，使绘制结果更真实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此处展示实验一中的样例代码，平滑着色</a:t>
            </a:r>
            <a:r>
              <a:rPr lang="en-US" altLang="zh-CN" dirty="0"/>
              <a:t>/</a:t>
            </a:r>
            <a:r>
              <a:rPr lang="zh-CN" altLang="en-US" dirty="0"/>
              <a:t>平面着色。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再次回顾</a:t>
            </a:r>
            <a:r>
              <a:rPr lang="en-US" altLang="zh-CN" dirty="0"/>
              <a:t>OpenGL</a:t>
            </a:r>
            <a:r>
              <a:rPr lang="zh-CN" altLang="en-US" dirty="0"/>
              <a:t>固定流水线，加深印象，为介绍可编程流水线做铺垫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介绍</a:t>
            </a:r>
            <a:r>
              <a:rPr lang="en-US" altLang="zh-CN" dirty="0"/>
              <a:t>OpenGL</a:t>
            </a:r>
            <a:r>
              <a:rPr lang="zh-CN" altLang="en-US" dirty="0"/>
              <a:t>可编程流水线中概念，着色器的概念</a:t>
            </a:r>
            <a:endParaRPr lang="en-US" altLang="zh-CN" dirty="0"/>
          </a:p>
          <a:p>
            <a:r>
              <a:rPr lang="zh-CN" altLang="en-US" dirty="0"/>
              <a:t>介绍着色语言的选择和发展情况</a:t>
            </a:r>
            <a:endParaRPr lang="en-US" altLang="zh-CN" dirty="0"/>
          </a:p>
          <a:p>
            <a:r>
              <a:rPr lang="zh-CN" altLang="en-US" dirty="0"/>
              <a:t>介绍通用计算的发展情况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进行固定流水线与可编程流水线的直观比较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两种添加更多细节的方式。不能完全相互替代。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介绍纹理的定义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以地球仪为例，如何贴纹理？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介绍纹理贴图的精确数学表达。注意，这是连续的情况。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纹理坐标的作用</a:t>
            </a:r>
            <a:endParaRPr lang="zh-CN" altLang="zh-CN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775A2E-DCFD-41BF-A524-3DD89C2C4CFF}" type="slidenum">
              <a:rPr lang="en-US" altLang="zh-CN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纹理坐标插值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9FA8-4228-41C6-B6F5-1B4B5E81CD6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第五章 纹理贴图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夏佳志</a:t>
            </a:r>
            <a:endParaRPr lang="en-US" altLang="zh-CN" dirty="0"/>
          </a:p>
          <a:p>
            <a:r>
              <a:rPr lang="zh-CN" altLang="en-US" dirty="0"/>
              <a:t>中南大学信息科学与工程学院</a:t>
            </a:r>
            <a:endParaRPr lang="en-US" altLang="zh-CN" dirty="0"/>
          </a:p>
          <a:p>
            <a:r>
              <a:rPr lang="zh-CN" altLang="en-US" dirty="0"/>
              <a:t>计算机科学与技术系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charset="-122"/>
              </a:rPr>
              <a:t>纹理坐标</a:t>
            </a:r>
            <a:endParaRPr lang="en-US" altLang="zh-CN" dirty="0">
              <a:ea typeface="宋体" charset="-122"/>
            </a:endParaRPr>
          </a:p>
        </p:txBody>
      </p:sp>
      <p:pic>
        <p:nvPicPr>
          <p:cNvPr id="4101" name="Picture 8" descr="earth.tif"/>
          <p:cNvPicPr>
            <a:picLocks/>
          </p:cNvPicPr>
          <p:nvPr/>
        </p:nvPicPr>
        <p:blipFill>
          <a:blip r:embed="rId3" cstate="print"/>
          <a:srcRect l="52083"/>
          <a:stretch>
            <a:fillRect/>
          </a:stretch>
        </p:blipFill>
        <p:spPr bwMode="auto">
          <a:xfrm>
            <a:off x="914400" y="1981200"/>
            <a:ext cx="1752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02" name="Straight Arrow Connector 10"/>
          <p:cNvCxnSpPr>
            <a:cxnSpLocks noChangeShapeType="1"/>
          </p:cNvCxnSpPr>
          <p:nvPr/>
        </p:nvCxnSpPr>
        <p:spPr bwMode="auto">
          <a:xfrm>
            <a:off x="914400" y="5791200"/>
            <a:ext cx="3657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03" name="TextBox 11"/>
          <p:cNvSpPr txBox="1">
            <a:spLocks noChangeArrowheads="1"/>
          </p:cNvSpPr>
          <p:nvPr/>
        </p:nvSpPr>
        <p:spPr bwMode="auto">
          <a:xfrm>
            <a:off x="2590800" y="579120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i="1">
                <a:latin typeface="Times New Roman" pitchFamily="18" charset="0"/>
              </a:rPr>
              <a:t>u</a:t>
            </a:r>
          </a:p>
        </p:txBody>
      </p:sp>
      <p:cxnSp>
        <p:nvCxnSpPr>
          <p:cNvPr id="4104" name="Straight Arrow Connector 12"/>
          <p:cNvCxnSpPr>
            <a:cxnSpLocks noChangeShapeType="1"/>
          </p:cNvCxnSpPr>
          <p:nvPr/>
        </p:nvCxnSpPr>
        <p:spPr bwMode="auto">
          <a:xfrm rot="5400000" flipH="1" flipV="1">
            <a:off x="-1029493" y="3772694"/>
            <a:ext cx="35814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05" name="TextBox 14"/>
          <p:cNvSpPr txBox="1">
            <a:spLocks noChangeArrowheads="1"/>
          </p:cNvSpPr>
          <p:nvPr/>
        </p:nvSpPr>
        <p:spPr bwMode="auto">
          <a:xfrm>
            <a:off x="461963" y="3668713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i="1">
                <a:latin typeface="Times New Roman" pitchFamily="18" charset="0"/>
              </a:rPr>
              <a:t>v</a:t>
            </a:r>
          </a:p>
        </p:txBody>
      </p:sp>
      <p:sp>
        <p:nvSpPr>
          <p:cNvPr id="4106" name="TextBox 15"/>
          <p:cNvSpPr txBox="1">
            <a:spLocks noChangeArrowheads="1"/>
          </p:cNvSpPr>
          <p:nvPr/>
        </p:nvSpPr>
        <p:spPr bwMode="auto">
          <a:xfrm>
            <a:off x="762000" y="579120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0</a:t>
            </a:r>
          </a:p>
        </p:txBody>
      </p:sp>
      <p:sp>
        <p:nvSpPr>
          <p:cNvPr id="4107" name="TextBox 18"/>
          <p:cNvSpPr txBox="1">
            <a:spLocks noChangeArrowheads="1"/>
          </p:cNvSpPr>
          <p:nvPr/>
        </p:nvSpPr>
        <p:spPr bwMode="auto">
          <a:xfrm>
            <a:off x="4424363" y="5791200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1</a:t>
            </a:r>
          </a:p>
        </p:txBody>
      </p:sp>
      <p:sp>
        <p:nvSpPr>
          <p:cNvPr id="4108" name="TextBox 20"/>
          <p:cNvSpPr txBox="1">
            <a:spLocks noChangeArrowheads="1"/>
          </p:cNvSpPr>
          <p:nvPr/>
        </p:nvSpPr>
        <p:spPr bwMode="auto">
          <a:xfrm>
            <a:off x="457200" y="5345113"/>
            <a:ext cx="30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0</a:t>
            </a:r>
          </a:p>
        </p:txBody>
      </p:sp>
      <p:sp>
        <p:nvSpPr>
          <p:cNvPr id="4109" name="TextBox 21"/>
          <p:cNvSpPr txBox="1">
            <a:spLocks noChangeArrowheads="1"/>
          </p:cNvSpPr>
          <p:nvPr/>
        </p:nvSpPr>
        <p:spPr bwMode="auto">
          <a:xfrm>
            <a:off x="461963" y="1828800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943600" y="3962399"/>
            <a:ext cx="2842358" cy="2808197"/>
            <a:chOff x="5791200" y="152400"/>
            <a:chExt cx="3105150" cy="3048000"/>
          </a:xfrm>
        </p:grpSpPr>
        <p:pic>
          <p:nvPicPr>
            <p:cNvPr id="4099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22243" t="22099" r="23235" b="18233"/>
            <a:stretch>
              <a:fillRect/>
            </a:stretch>
          </p:blipFill>
          <p:spPr bwMode="auto">
            <a:xfrm>
              <a:off x="5791200" y="152400"/>
              <a:ext cx="310515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1" name="Freeform 23"/>
            <p:cNvSpPr>
              <a:spLocks noChangeArrowheads="1"/>
            </p:cNvSpPr>
            <p:nvPr/>
          </p:nvSpPr>
          <p:spPr bwMode="auto">
            <a:xfrm>
              <a:off x="6248400" y="1136650"/>
              <a:ext cx="923925" cy="844550"/>
            </a:xfrm>
            <a:custGeom>
              <a:avLst/>
              <a:gdLst>
                <a:gd name="T0" fmla="*/ 0 w 924448"/>
                <a:gd name="T1" fmla="*/ 493509 h 844062"/>
                <a:gd name="T2" fmla="*/ 922358 w 924448"/>
                <a:gd name="T3" fmla="*/ 846016 h 844062"/>
                <a:gd name="T4" fmla="*/ 290742 w 924448"/>
                <a:gd name="T5" fmla="*/ 0 h 844062"/>
                <a:gd name="T6" fmla="*/ 0 w 924448"/>
                <a:gd name="T7" fmla="*/ 493509 h 8440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4448"/>
                <a:gd name="T13" fmla="*/ 0 h 844062"/>
                <a:gd name="T14" fmla="*/ 924448 w 924448"/>
                <a:gd name="T15" fmla="*/ 844062 h 8440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4448" h="844062">
                  <a:moveTo>
                    <a:pt x="0" y="492369"/>
                  </a:moveTo>
                  <a:lnTo>
                    <a:pt x="924448" y="844062"/>
                  </a:lnTo>
                  <a:lnTo>
                    <a:pt x="291402" y="0"/>
                  </a:lnTo>
                  <a:lnTo>
                    <a:pt x="0" y="492369"/>
                  </a:lnTo>
                  <a:close/>
                </a:path>
              </a:pathLst>
            </a:cu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12" name="Isosceles Triangle 24"/>
          <p:cNvSpPr>
            <a:spLocks noChangeArrowheads="1"/>
          </p:cNvSpPr>
          <p:nvPr/>
        </p:nvSpPr>
        <p:spPr bwMode="auto">
          <a:xfrm>
            <a:off x="1219200" y="2971800"/>
            <a:ext cx="457200" cy="533400"/>
          </a:xfrm>
          <a:prstGeom prst="triangle">
            <a:avLst>
              <a:gd name="adj" fmla="val 0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zh-CN" altLang="zh-CN" sz="2400">
              <a:latin typeface="Times New Roman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042707" y="1143000"/>
            <a:ext cx="2720293" cy="2790645"/>
            <a:chOff x="5867400" y="3295650"/>
            <a:chExt cx="2971800" cy="302895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24226" t="21271" r="24226" b="20166"/>
            <a:stretch>
              <a:fillRect/>
            </a:stretch>
          </p:blipFill>
          <p:spPr bwMode="auto">
            <a:xfrm>
              <a:off x="5867400" y="3295650"/>
              <a:ext cx="2971800" cy="302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0" name="Freeform 22"/>
            <p:cNvSpPr>
              <a:spLocks noChangeArrowheads="1"/>
            </p:cNvSpPr>
            <p:nvPr/>
          </p:nvSpPr>
          <p:spPr bwMode="auto">
            <a:xfrm>
              <a:off x="6391275" y="4291013"/>
              <a:ext cx="923925" cy="842962"/>
            </a:xfrm>
            <a:custGeom>
              <a:avLst/>
              <a:gdLst>
                <a:gd name="T0" fmla="*/ 0 w 924448"/>
                <a:gd name="T1" fmla="*/ 489807 h 844062"/>
                <a:gd name="T2" fmla="*/ 922358 w 924448"/>
                <a:gd name="T3" fmla="*/ 839670 h 844062"/>
                <a:gd name="T4" fmla="*/ 290742 w 924448"/>
                <a:gd name="T5" fmla="*/ 0 h 844062"/>
                <a:gd name="T6" fmla="*/ 0 w 924448"/>
                <a:gd name="T7" fmla="*/ 489807 h 8440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4448"/>
                <a:gd name="T13" fmla="*/ 0 h 844062"/>
                <a:gd name="T14" fmla="*/ 924448 w 924448"/>
                <a:gd name="T15" fmla="*/ 844062 h 8440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4448" h="844062">
                  <a:moveTo>
                    <a:pt x="0" y="492369"/>
                  </a:moveTo>
                  <a:lnTo>
                    <a:pt x="924448" y="844062"/>
                  </a:lnTo>
                  <a:lnTo>
                    <a:pt x="291402" y="0"/>
                  </a:lnTo>
                  <a:lnTo>
                    <a:pt x="0" y="492369"/>
                  </a:lnTo>
                  <a:close/>
                </a:path>
              </a:pathLst>
            </a:cu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TextBox 25"/>
            <p:cNvSpPr txBox="1">
              <a:spLocks noChangeArrowheads="1"/>
            </p:cNvSpPr>
            <p:nvPr/>
          </p:nvSpPr>
          <p:spPr bwMode="auto">
            <a:xfrm>
              <a:off x="7280275" y="4953000"/>
              <a:ext cx="61753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itchFamily="18" charset="0"/>
                </a:rPr>
                <a:t>(.2,.6)</a:t>
              </a:r>
            </a:p>
          </p:txBody>
        </p:sp>
        <p:sp>
          <p:nvSpPr>
            <p:cNvPr id="4114" name="TextBox 26"/>
            <p:cNvSpPr txBox="1">
              <a:spLocks noChangeArrowheads="1"/>
            </p:cNvSpPr>
            <p:nvPr/>
          </p:nvSpPr>
          <p:spPr bwMode="auto">
            <a:xfrm rot="1284449">
              <a:off x="6164263" y="4802188"/>
              <a:ext cx="617537" cy="30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imes New Roman" pitchFamily="18" charset="0"/>
                </a:rPr>
                <a:t>(.1,.6)</a:t>
              </a:r>
            </a:p>
          </p:txBody>
        </p:sp>
        <p:sp>
          <p:nvSpPr>
            <p:cNvPr id="4115" name="TextBox 27"/>
            <p:cNvSpPr txBox="1">
              <a:spLocks noChangeArrowheads="1"/>
            </p:cNvSpPr>
            <p:nvPr/>
          </p:nvSpPr>
          <p:spPr bwMode="auto">
            <a:xfrm>
              <a:off x="6477000" y="3962400"/>
              <a:ext cx="61753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imes New Roman" pitchFamily="18" charset="0"/>
                </a:rPr>
                <a:t>(.1,.7)</a:t>
              </a:r>
            </a:p>
          </p:txBody>
        </p:sp>
      </p:grpSp>
      <p:cxnSp>
        <p:nvCxnSpPr>
          <p:cNvPr id="4116" name="Straight Connector 29"/>
          <p:cNvCxnSpPr>
            <a:cxnSpLocks noChangeShapeType="1"/>
          </p:cNvCxnSpPr>
          <p:nvPr/>
        </p:nvCxnSpPr>
        <p:spPr bwMode="auto">
          <a:xfrm rot="5400000" flipH="1" flipV="1">
            <a:off x="1218407" y="5791994"/>
            <a:ext cx="152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7" name="Straight Connector 30"/>
          <p:cNvCxnSpPr>
            <a:cxnSpLocks noChangeShapeType="1"/>
          </p:cNvCxnSpPr>
          <p:nvPr/>
        </p:nvCxnSpPr>
        <p:spPr bwMode="auto">
          <a:xfrm rot="5400000" flipH="1" flipV="1">
            <a:off x="1599407" y="5790406"/>
            <a:ext cx="152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118" name="TextBox 31"/>
          <p:cNvSpPr txBox="1">
            <a:spLocks noChangeArrowheads="1"/>
          </p:cNvSpPr>
          <p:nvPr/>
        </p:nvSpPr>
        <p:spPr bwMode="auto">
          <a:xfrm>
            <a:off x="1143000" y="5867400"/>
            <a:ext cx="3190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.1</a:t>
            </a:r>
          </a:p>
        </p:txBody>
      </p:sp>
      <p:sp>
        <p:nvSpPr>
          <p:cNvPr id="4119" name="TextBox 32"/>
          <p:cNvSpPr txBox="1">
            <a:spLocks noChangeArrowheads="1"/>
          </p:cNvSpPr>
          <p:nvPr/>
        </p:nvSpPr>
        <p:spPr bwMode="auto">
          <a:xfrm>
            <a:off x="1509713" y="5867400"/>
            <a:ext cx="319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.2</a:t>
            </a:r>
          </a:p>
        </p:txBody>
      </p:sp>
      <p:cxnSp>
        <p:nvCxnSpPr>
          <p:cNvPr id="4120" name="Straight Connector 34"/>
          <p:cNvCxnSpPr>
            <a:cxnSpLocks noChangeShapeType="1"/>
          </p:cNvCxnSpPr>
          <p:nvPr/>
        </p:nvCxnSpPr>
        <p:spPr bwMode="auto">
          <a:xfrm rot="10800000">
            <a:off x="685800" y="35052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1" name="Straight Connector 35"/>
          <p:cNvCxnSpPr>
            <a:cxnSpLocks noChangeShapeType="1"/>
          </p:cNvCxnSpPr>
          <p:nvPr/>
        </p:nvCxnSpPr>
        <p:spPr bwMode="auto">
          <a:xfrm rot="10800000">
            <a:off x="685800" y="29718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122" name="TextBox 36"/>
          <p:cNvSpPr txBox="1">
            <a:spLocks noChangeArrowheads="1"/>
          </p:cNvSpPr>
          <p:nvPr/>
        </p:nvSpPr>
        <p:spPr bwMode="auto">
          <a:xfrm>
            <a:off x="366713" y="3352800"/>
            <a:ext cx="319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.6</a:t>
            </a:r>
          </a:p>
        </p:txBody>
      </p:sp>
      <p:sp>
        <p:nvSpPr>
          <p:cNvPr id="4123" name="TextBox 37"/>
          <p:cNvSpPr txBox="1">
            <a:spLocks noChangeArrowheads="1"/>
          </p:cNvSpPr>
          <p:nvPr/>
        </p:nvSpPr>
        <p:spPr bwMode="auto">
          <a:xfrm>
            <a:off x="381000" y="2819400"/>
            <a:ext cx="3190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latin typeface="Times New Roman" pitchFamily="18" charset="0"/>
              </a:rPr>
              <a:t>.7</a:t>
            </a:r>
          </a:p>
        </p:txBody>
      </p:sp>
      <p:pic>
        <p:nvPicPr>
          <p:cNvPr id="4124" name="Picture 38" descr="earth.tif"/>
          <p:cNvPicPr>
            <a:picLocks/>
          </p:cNvPicPr>
          <p:nvPr/>
        </p:nvPicPr>
        <p:blipFill>
          <a:blip r:embed="rId3" cstate="print"/>
          <a:srcRect r="47917"/>
          <a:stretch>
            <a:fillRect/>
          </a:stretch>
        </p:blipFill>
        <p:spPr bwMode="auto">
          <a:xfrm>
            <a:off x="2667000" y="1981200"/>
            <a:ext cx="1905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纹理坐标插值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重心坐标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332030"/>
            <a:ext cx="5614988" cy="414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像素颜色插值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4426" y="2233613"/>
            <a:ext cx="7208974" cy="340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如何指定纹理坐标？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二维平面到二维参数域的映射</a:t>
            </a:r>
            <a:endParaRPr lang="en-US" altLang="zh-CN" dirty="0"/>
          </a:p>
          <a:p>
            <a:pPr lvl="1"/>
            <a:r>
              <a:rPr lang="zh-CN" altLang="en-US" dirty="0"/>
              <a:t>自然的映射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52600" y="2971800"/>
            <a:ext cx="5207021" cy="2057400"/>
            <a:chOff x="381000" y="2647950"/>
            <a:chExt cx="5207021" cy="205740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866775" y="2800350"/>
              <a:ext cx="0" cy="1507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 flipV="1">
              <a:off x="1768144" y="3781663"/>
              <a:ext cx="0" cy="1508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57200" y="26479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22524" y="433601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x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800" y="31051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76400" y="31051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800" y="37147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76400" y="37147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800" y="3105150"/>
              <a:ext cx="12192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36605" y="367665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00200" y="3333750"/>
              <a:ext cx="765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(w, h)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4248150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(0, 0)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505200" y="3333750"/>
              <a:ext cx="0" cy="914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5400000" flipV="1">
              <a:off x="4191000" y="3943350"/>
              <a:ext cx="0" cy="914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63194" y="31645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48200" y="418317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5787" y="4200000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(0, 0)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57600" y="3392498"/>
              <a:ext cx="8382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02467" y="3040170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(1.0, 1.0)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219200" y="3840270"/>
              <a:ext cx="45720" cy="45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219200" y="3231840"/>
              <a:ext cx="45720" cy="45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871800" y="3570390"/>
              <a:ext cx="45720" cy="45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endCxn id="26" idx="6"/>
            </p:cNvCxnSpPr>
            <p:nvPr/>
          </p:nvCxnSpPr>
          <p:spPr>
            <a:xfrm>
              <a:off x="1242060" y="3254700"/>
              <a:ext cx="2675460" cy="3385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6" idx="6"/>
            </p:cNvCxnSpPr>
            <p:nvPr/>
          </p:nvCxnSpPr>
          <p:spPr>
            <a:xfrm flipV="1">
              <a:off x="1242060" y="3593250"/>
              <a:ext cx="2675460" cy="26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圆柱面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4400" y="1426326"/>
            <a:ext cx="5105400" cy="1882874"/>
            <a:chOff x="1698982" y="2536726"/>
            <a:chExt cx="3410032" cy="1222177"/>
          </a:xfrm>
        </p:grpSpPr>
        <p:grpSp>
          <p:nvGrpSpPr>
            <p:cNvPr id="5" name="Group 12"/>
            <p:cNvGrpSpPr/>
            <p:nvPr/>
          </p:nvGrpSpPr>
          <p:grpSpPr>
            <a:xfrm>
              <a:off x="2971800" y="2667099"/>
              <a:ext cx="2137214" cy="1091804"/>
              <a:chOff x="2971800" y="2854523"/>
              <a:chExt cx="2137214" cy="1091804"/>
            </a:xfrm>
          </p:grpSpPr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3756739" y="3128088"/>
                <a:ext cx="510461" cy="510461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" name="Line 12"/>
              <p:cNvSpPr>
                <a:spLocks noChangeShapeType="1"/>
              </p:cNvSpPr>
              <p:nvPr/>
            </p:nvSpPr>
            <p:spPr bwMode="auto">
              <a:xfrm flipV="1">
                <a:off x="3680541" y="2990751"/>
                <a:ext cx="0" cy="6638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" name="Line 13"/>
              <p:cNvSpPr>
                <a:spLocks noChangeShapeType="1"/>
              </p:cNvSpPr>
              <p:nvPr/>
            </p:nvSpPr>
            <p:spPr bwMode="auto">
              <a:xfrm flipV="1">
                <a:off x="3773823" y="3716441"/>
                <a:ext cx="6698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8146" y="3695682"/>
                    <a:ext cx="144008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/>
                            </a:rPr>
                            <m:t>𝑢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2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78146" y="3695682"/>
                    <a:ext cx="144008" cy="246221"/>
                  </a:xfrm>
                  <a:prstGeom prst="rect">
                    <a:avLst/>
                  </a:prstGeom>
                  <a:blipFill rotWithShape="1">
                    <a:blip r:embed="rId3" cstate="print"/>
                    <a:stretch>
                      <a:fillRect r="-25000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87005" y="3053826"/>
                    <a:ext cx="144008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/>
                            </a:rPr>
                            <m:t>𝑣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3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87005" y="3053826"/>
                    <a:ext cx="144008" cy="246221"/>
                  </a:xfrm>
                  <a:prstGeom prst="rect">
                    <a:avLst/>
                  </a:prstGeom>
                  <a:blipFill rotWithShape="1">
                    <a:blip r:embed="rId4" cstate="print"/>
                    <a:stretch>
                      <a:fillRect r="-16667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3"/>
              <p:cNvSpPr/>
              <p:nvPr/>
            </p:nvSpPr>
            <p:spPr>
              <a:xfrm>
                <a:off x="3841829" y="3488055"/>
                <a:ext cx="74295" cy="74295"/>
              </a:xfrm>
              <a:prstGeom prst="ellipse">
                <a:avLst/>
              </a:prstGeom>
              <a:solidFill>
                <a:srgbClr val="92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2971800" y="3638550"/>
                <a:ext cx="870751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latin typeface="Cambria" pitchFamily="18" charset="0"/>
                  </a:rPr>
                  <a:t>(0.0, 0.0)</a:t>
                </a:r>
              </a:p>
            </p:txBody>
          </p:sp>
          <p:sp>
            <p:nvSpPr>
              <p:cNvPr id="16" name="Text Box 10"/>
              <p:cNvSpPr txBox="1">
                <a:spLocks noChangeArrowheads="1"/>
              </p:cNvSpPr>
              <p:nvPr/>
            </p:nvSpPr>
            <p:spPr bwMode="auto">
              <a:xfrm>
                <a:off x="4219575" y="2854523"/>
                <a:ext cx="889439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dirty="0">
                    <a:latin typeface="Cambria" pitchFamily="18" charset="0"/>
                  </a:rPr>
                  <a:t>(1.0, 1.0)</a:t>
                </a:r>
              </a:p>
            </p:txBody>
          </p:sp>
        </p:grpSp>
        <p:sp>
          <p:nvSpPr>
            <p:cNvPr id="6" name="AutoShape 8"/>
            <p:cNvSpPr>
              <a:spLocks noChangeArrowheads="1"/>
            </p:cNvSpPr>
            <p:nvPr/>
          </p:nvSpPr>
          <p:spPr bwMode="auto">
            <a:xfrm>
              <a:off x="1698982" y="2536726"/>
              <a:ext cx="663218" cy="1008275"/>
            </a:xfrm>
            <a:prstGeom prst="flowChartMagneticDisk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cxnSp>
          <p:nvCxnSpPr>
            <p:cNvPr id="7" name="Straight Arrow Connector 6"/>
            <p:cNvCxnSpPr>
              <a:stCxn id="8" idx="6"/>
              <a:endCxn id="14" idx="2"/>
            </p:cNvCxnSpPr>
            <p:nvPr/>
          </p:nvCxnSpPr>
          <p:spPr>
            <a:xfrm flipV="1">
              <a:off x="2284095" y="3337779"/>
              <a:ext cx="1557734" cy="60112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209800" y="3360743"/>
              <a:ext cx="74295" cy="74295"/>
            </a:xfrm>
            <a:prstGeom prst="ellipse">
              <a:avLst/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20925" y="1251800"/>
            <a:ext cx="4313475" cy="2101000"/>
            <a:chOff x="3916124" y="2231926"/>
            <a:chExt cx="3703875" cy="1643800"/>
          </a:xfrm>
        </p:grpSpPr>
        <p:grpSp>
          <p:nvGrpSpPr>
            <p:cNvPr id="18" name="Group 1039"/>
            <p:cNvGrpSpPr>
              <a:grpSpLocks/>
            </p:cNvGrpSpPr>
            <p:nvPr/>
          </p:nvGrpSpPr>
          <p:grpSpPr bwMode="auto">
            <a:xfrm>
              <a:off x="5966180" y="2231928"/>
              <a:ext cx="1653819" cy="1643801"/>
              <a:chOff x="3120" y="3504"/>
              <a:chExt cx="1680" cy="1678"/>
            </a:xfrm>
          </p:grpSpPr>
          <p:pic>
            <p:nvPicPr>
              <p:cNvPr id="21" name="Picture 103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120" y="3504"/>
                <a:ext cx="1680" cy="13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sp>
            <p:nvSpPr>
              <p:cNvPr id="22" name="Text Box 1038"/>
              <p:cNvSpPr txBox="1">
                <a:spLocks noChangeArrowheads="1"/>
              </p:cNvSpPr>
              <p:nvPr/>
            </p:nvSpPr>
            <p:spPr bwMode="auto">
              <a:xfrm>
                <a:off x="3663" y="4887"/>
                <a:ext cx="1104" cy="29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000" dirty="0"/>
                  <a:t>Van Gogh</a:t>
                </a:r>
              </a:p>
            </p:txBody>
          </p:sp>
        </p:grpSp>
        <p:cxnSp>
          <p:nvCxnSpPr>
            <p:cNvPr id="19" name="Straight Arrow Connector 18"/>
            <p:cNvCxnSpPr>
              <a:endCxn id="20" idx="2"/>
            </p:cNvCxnSpPr>
            <p:nvPr/>
          </p:nvCxnSpPr>
          <p:spPr>
            <a:xfrm>
              <a:off x="3916124" y="3345652"/>
              <a:ext cx="2278379" cy="341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6194503" y="3342645"/>
              <a:ext cx="74295" cy="74295"/>
            </a:xfrm>
            <a:prstGeom prst="ellipse">
              <a:avLst/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200" y="3886200"/>
            <a:ext cx="2908932" cy="2438400"/>
            <a:chOff x="4987712" y="2644260"/>
            <a:chExt cx="2157261" cy="1556266"/>
          </a:xfrm>
        </p:grpSpPr>
        <p:sp>
          <p:nvSpPr>
            <p:cNvPr id="24" name="Rectangle 23"/>
            <p:cNvSpPr/>
            <p:nvPr/>
          </p:nvSpPr>
          <p:spPr>
            <a:xfrm>
              <a:off x="6248400" y="3376989"/>
              <a:ext cx="697972" cy="823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521112" y="3629025"/>
              <a:ext cx="1066800" cy="1714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521112" y="2914650"/>
              <a:ext cx="1066800" cy="8001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112" y="2828925"/>
              <a:ext cx="1066800" cy="1714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521112" y="3614738"/>
              <a:ext cx="106680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96391" y="3351309"/>
              <a:ext cx="274847" cy="333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054512" y="2657475"/>
              <a:ext cx="0" cy="1428750"/>
            </a:xfrm>
            <a:prstGeom prst="line">
              <a:avLst/>
            </a:prstGeom>
            <a:ln>
              <a:solidFill>
                <a:schemeClr val="accent1">
                  <a:alpha val="5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987712" y="3371850"/>
              <a:ext cx="2133600" cy="0"/>
            </a:xfrm>
            <a:prstGeom prst="line">
              <a:avLst/>
            </a:prstGeom>
            <a:ln>
              <a:solidFill>
                <a:schemeClr val="accent1">
                  <a:alpha val="5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444912" y="2914650"/>
              <a:ext cx="1219200" cy="942975"/>
            </a:xfrm>
            <a:prstGeom prst="line">
              <a:avLst/>
            </a:prstGeom>
            <a:ln>
              <a:solidFill>
                <a:schemeClr val="accent1">
                  <a:alpha val="5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1"/>
              <a:endCxn id="25" idx="2"/>
            </p:cNvCxnSpPr>
            <p:nvPr/>
          </p:nvCxnSpPr>
          <p:spPr>
            <a:xfrm>
              <a:off x="5521112" y="3314700"/>
              <a:ext cx="0" cy="400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587912" y="3314700"/>
              <a:ext cx="0" cy="400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40" idx="0"/>
            </p:cNvCxnSpPr>
            <p:nvPr/>
          </p:nvCxnSpPr>
          <p:spPr>
            <a:xfrm flipH="1" flipV="1">
              <a:off x="6310544" y="3457575"/>
              <a:ext cx="10184" cy="328615"/>
            </a:xfrm>
            <a:prstGeom prst="line">
              <a:avLst/>
            </a:prstGeom>
            <a:ln>
              <a:solidFill>
                <a:srgbClr val="92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892712" y="3353700"/>
              <a:ext cx="252261" cy="333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36404" y="2644260"/>
              <a:ext cx="257016" cy="333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57480" y="3765292"/>
              <a:ext cx="241561" cy="333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380258" y="3620465"/>
              <a:ext cx="384829" cy="146342"/>
            </a:xfrm>
            <a:prstGeom prst="line">
              <a:avLst/>
            </a:prstGeom>
            <a:ln>
              <a:solidFill>
                <a:srgbClr val="92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6283112" y="3457575"/>
              <a:ext cx="54864" cy="57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048000" y="3962400"/>
            <a:ext cx="2957549" cy="1981200"/>
            <a:chOff x="1652424" y="2644260"/>
            <a:chExt cx="2152575" cy="1441965"/>
          </a:xfrm>
        </p:grpSpPr>
        <p:sp>
          <p:nvSpPr>
            <p:cNvPr id="42" name="Oval 41"/>
            <p:cNvSpPr/>
            <p:nvPr/>
          </p:nvSpPr>
          <p:spPr>
            <a:xfrm>
              <a:off x="2209800" y="2851833"/>
              <a:ext cx="1018520" cy="1015317"/>
            </a:xfrm>
            <a:prstGeom prst="ellipse">
              <a:avLst/>
            </a:prstGeom>
            <a:noFill/>
            <a:ln w="9525">
              <a:solidFill>
                <a:srgbClr val="9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062125" y="3371850"/>
              <a:ext cx="423831" cy="51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557424" y="3353700"/>
              <a:ext cx="247575" cy="380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289456" y="2932209"/>
              <a:ext cx="859536" cy="8572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1652424" y="3371850"/>
              <a:ext cx="2133600" cy="0"/>
            </a:xfrm>
            <a:prstGeom prst="line">
              <a:avLst/>
            </a:prstGeom>
            <a:ln>
              <a:solidFill>
                <a:schemeClr val="accent1">
                  <a:alpha val="5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701116" y="2644260"/>
              <a:ext cx="237074" cy="380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2719224" y="2657475"/>
              <a:ext cx="0" cy="1428750"/>
            </a:xfrm>
            <a:prstGeom prst="line">
              <a:avLst/>
            </a:prstGeom>
            <a:ln>
              <a:solidFill>
                <a:schemeClr val="accent1">
                  <a:alpha val="5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004566" y="3638550"/>
              <a:ext cx="54864" cy="57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89293" y="3488293"/>
              <a:ext cx="269742" cy="380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093720" y="3738934"/>
              <a:ext cx="454804" cy="172700"/>
            </a:xfrm>
            <a:prstGeom prst="line">
              <a:avLst/>
            </a:prstGeom>
            <a:ln>
              <a:solidFill>
                <a:srgbClr val="92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475136" y="4191000"/>
            <a:ext cx="2211664" cy="1600200"/>
            <a:chOff x="6572672" y="1185863"/>
            <a:chExt cx="1830664" cy="1357312"/>
          </a:xfrm>
        </p:grpSpPr>
        <p:pic>
          <p:nvPicPr>
            <p:cNvPr id="53" name="Picture 2" descr="http://www.syvum.com/iosundry/teasers/cylind1b.g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6" r="456"/>
            <a:stretch/>
          </p:blipFill>
          <p:spPr bwMode="auto">
            <a:xfrm>
              <a:off x="7214616" y="1200150"/>
              <a:ext cx="1188720" cy="134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www.syvum.com/iosundry/teasers/cylind1b.g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80801"/>
            <a:stretch/>
          </p:blipFill>
          <p:spPr bwMode="auto">
            <a:xfrm>
              <a:off x="6572672" y="1185863"/>
              <a:ext cx="586741" cy="134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球面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57400" y="2133600"/>
            <a:ext cx="5067025" cy="3124200"/>
            <a:chOff x="5410200" y="998030"/>
            <a:chExt cx="3733800" cy="2302167"/>
          </a:xfrm>
        </p:grpSpPr>
        <p:pic>
          <p:nvPicPr>
            <p:cNvPr id="5" name="Picture 10" descr="mapping_spheres1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998030"/>
              <a:ext cx="2438400" cy="2259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8610600" y="1666124"/>
              <a:ext cx="5334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</a:t>
              </a:r>
            </a:p>
            <a:p>
              <a:endParaRPr lang="en-US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en-US" sz="20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8002712" y="1792854"/>
              <a:ext cx="226888" cy="126730"/>
            </a:xfrm>
            <a:prstGeom prst="curvedConnector3">
              <a:avLst>
                <a:gd name="adj1" fmla="val 262830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382000" y="2154917"/>
              <a:ext cx="0" cy="5109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36973" y="2930865"/>
                  <a:ext cx="3848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ϕ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  <a:cs typeface="Aparajit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973" y="2930865"/>
                  <a:ext cx="384853" cy="369332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复杂模型的纹理映射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部分复杂模型可以分解为“简单”曲面，从而进行分块纹理映射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块之间往往出现不连续的现象</a:t>
            </a:r>
            <a:endParaRPr lang="en-US" altLang="zh-CN" dirty="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848125"/>
              </p:ext>
            </p:extLst>
          </p:nvPr>
        </p:nvGraphicFramePr>
        <p:xfrm>
          <a:off x="1447800" y="4191000"/>
          <a:ext cx="25908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4" imgW="1514686" imgH="1552792" progId="PBrush">
                  <p:embed/>
                </p:oleObj>
              </mc:Choice>
              <mc:Fallback>
                <p:oleObj name="Bitmap Image" r:id="rId4" imgW="1514686" imgH="1552792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91000"/>
                        <a:ext cx="2590800" cy="236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5" descr="house1"/>
          <p:cNvPicPr>
            <a:picLocks noChangeArrowheads="1"/>
          </p:cNvPicPr>
          <p:nvPr/>
        </p:nvPicPr>
        <p:blipFill rotWithShape="1">
          <a:blip r:embed="rId6" cstate="print"/>
          <a:srcRect l="4348"/>
          <a:stretch/>
        </p:blipFill>
        <p:spPr bwMode="auto">
          <a:xfrm>
            <a:off x="4419600" y="4191000"/>
            <a:ext cx="2438400" cy="233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球面全局参数化</a:t>
            </a:r>
          </a:p>
        </p:txBody>
      </p:sp>
      <p:pic>
        <p:nvPicPr>
          <p:cNvPr id="4" name="Picture 7" descr="mapping_complex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8997426" cy="250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纹理映射结果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11829"/>
            <a:ext cx="2895600" cy="2688771"/>
          </a:xfrm>
          <a:prstGeom prst="rect">
            <a:avLst/>
          </a:prstGeom>
        </p:spPr>
      </p:pic>
      <p:pic>
        <p:nvPicPr>
          <p:cNvPr id="5" name="Picture 15" descr="house1"/>
          <p:cNvPicPr>
            <a:picLocks noChangeArrowheads="1"/>
          </p:cNvPicPr>
          <p:nvPr/>
        </p:nvPicPr>
        <p:blipFill rotWithShape="1">
          <a:blip r:embed="rId4" cstate="print"/>
          <a:srcRect l="4348"/>
          <a:stretch/>
        </p:blipFill>
        <p:spPr bwMode="auto">
          <a:xfrm>
            <a:off x="1524000" y="2111829"/>
            <a:ext cx="2743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中的纹理贴图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纹理贴图的步骤</a:t>
            </a:r>
            <a:endParaRPr lang="en-US" altLang="zh-CN" dirty="0"/>
          </a:p>
          <a:p>
            <a:pPr lvl="1"/>
            <a:r>
              <a:rPr lang="zh-CN" altLang="en-US" dirty="0"/>
              <a:t>创建纹理对象，并为它指定一个纹理</a:t>
            </a:r>
            <a:endParaRPr lang="en-US" altLang="zh-CN" dirty="0"/>
          </a:p>
          <a:p>
            <a:pPr lvl="1"/>
            <a:r>
              <a:rPr lang="zh-CN" altLang="en-US" dirty="0"/>
              <a:t>确定纹理如何应用到每个像素上</a:t>
            </a:r>
            <a:endParaRPr lang="en-US" altLang="zh-CN" dirty="0"/>
          </a:p>
          <a:p>
            <a:pPr lvl="1"/>
            <a:r>
              <a:rPr lang="zh-CN" altLang="en-US" dirty="0"/>
              <a:t>启用纹理贴图功能</a:t>
            </a:r>
            <a:endParaRPr lang="en-US" altLang="zh-CN" dirty="0"/>
          </a:p>
          <a:p>
            <a:pPr lvl="1"/>
            <a:r>
              <a:rPr lang="zh-CN" altLang="en-US" dirty="0"/>
              <a:t>绘制场景，提供纹理坐标和几何图形坐标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纹理坐标必须在</a:t>
            </a:r>
            <a:r>
              <a:rPr lang="en-US" altLang="zh-CN" dirty="0"/>
              <a:t>RGBA</a:t>
            </a:r>
            <a:r>
              <a:rPr lang="zh-CN" altLang="en-US" dirty="0"/>
              <a:t>模式下才能使用，在颜色索引模式下是未定义的行为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从真实感开始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357910"/>
            <a:ext cx="4214842" cy="50009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sz="2800" dirty="0"/>
              <a:t>图片来自</a:t>
            </a:r>
            <a:r>
              <a:rPr lang="en-US" altLang="zh-CN" sz="2800" dirty="0"/>
              <a:t>Jeremy Birn</a:t>
            </a: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432890"/>
            <a:ext cx="7600941" cy="478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85984" y="121442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3176255" y="2214554"/>
            <a:ext cx="6110653" cy="4042997"/>
          </a:xfrm>
          <a:custGeom>
            <a:avLst/>
            <a:gdLst>
              <a:gd name="connsiteX0" fmla="*/ 1292468 w 6110653"/>
              <a:gd name="connsiteY0" fmla="*/ 186104 h 4042997"/>
              <a:gd name="connsiteX1" fmla="*/ 729761 w 6110653"/>
              <a:gd name="connsiteY1" fmla="*/ 898281 h 4042997"/>
              <a:gd name="connsiteX2" fmla="*/ 457199 w 6110653"/>
              <a:gd name="connsiteY2" fmla="*/ 1109296 h 4042997"/>
              <a:gd name="connsiteX3" fmla="*/ 334107 w 6110653"/>
              <a:gd name="connsiteY3" fmla="*/ 1364273 h 4042997"/>
              <a:gd name="connsiteX4" fmla="*/ 281353 w 6110653"/>
              <a:gd name="connsiteY4" fmla="*/ 1513743 h 4042997"/>
              <a:gd name="connsiteX5" fmla="*/ 413238 w 6110653"/>
              <a:gd name="connsiteY5" fmla="*/ 2445727 h 4042997"/>
              <a:gd name="connsiteX6" fmla="*/ 2760784 w 6110653"/>
              <a:gd name="connsiteY6" fmla="*/ 3861289 h 4042997"/>
              <a:gd name="connsiteX7" fmla="*/ 5653453 w 6110653"/>
              <a:gd name="connsiteY7" fmla="*/ 3535973 h 4042997"/>
              <a:gd name="connsiteX8" fmla="*/ 5503984 w 6110653"/>
              <a:gd name="connsiteY8" fmla="*/ 2674327 h 4042997"/>
              <a:gd name="connsiteX9" fmla="*/ 3059722 w 6110653"/>
              <a:gd name="connsiteY9" fmla="*/ 414704 h 4042997"/>
              <a:gd name="connsiteX10" fmla="*/ 1292468 w 6110653"/>
              <a:gd name="connsiteY10" fmla="*/ 186104 h 404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0653" h="4042997">
                <a:moveTo>
                  <a:pt x="1292468" y="186104"/>
                </a:moveTo>
                <a:cubicBezTo>
                  <a:pt x="904141" y="266700"/>
                  <a:pt x="868972" y="744416"/>
                  <a:pt x="729761" y="898281"/>
                </a:cubicBezTo>
                <a:cubicBezTo>
                  <a:pt x="590550" y="1052146"/>
                  <a:pt x="523141" y="1031631"/>
                  <a:pt x="457199" y="1109296"/>
                </a:cubicBezTo>
                <a:cubicBezTo>
                  <a:pt x="391257" y="1186961"/>
                  <a:pt x="363415" y="1296865"/>
                  <a:pt x="334107" y="1364273"/>
                </a:cubicBezTo>
                <a:cubicBezTo>
                  <a:pt x="304799" y="1431681"/>
                  <a:pt x="268165" y="1333501"/>
                  <a:pt x="281353" y="1513743"/>
                </a:cubicBezTo>
                <a:cubicBezTo>
                  <a:pt x="294541" y="1693985"/>
                  <a:pt x="0" y="2054469"/>
                  <a:pt x="413238" y="2445727"/>
                </a:cubicBezTo>
                <a:cubicBezTo>
                  <a:pt x="826476" y="2836985"/>
                  <a:pt x="1887415" y="3679581"/>
                  <a:pt x="2760784" y="3861289"/>
                </a:cubicBezTo>
                <a:cubicBezTo>
                  <a:pt x="3634153" y="4042997"/>
                  <a:pt x="5196253" y="3733800"/>
                  <a:pt x="5653453" y="3535973"/>
                </a:cubicBezTo>
                <a:cubicBezTo>
                  <a:pt x="6110653" y="3338146"/>
                  <a:pt x="5936272" y="3194538"/>
                  <a:pt x="5503984" y="2674327"/>
                </a:cubicBezTo>
                <a:cubicBezTo>
                  <a:pt x="5071696" y="2154116"/>
                  <a:pt x="3768968" y="829408"/>
                  <a:pt x="3059722" y="414704"/>
                </a:cubicBezTo>
                <a:cubicBezTo>
                  <a:pt x="2350476" y="0"/>
                  <a:pt x="1680795" y="105508"/>
                  <a:pt x="1292468" y="1861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 </a:t>
            </a:r>
            <a:r>
              <a:rPr lang="zh-CN" altLang="en-US" sz="3600" dirty="0"/>
              <a:t>创建纹理对象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static </a:t>
            </a:r>
            <a:r>
              <a:rPr lang="en-US" altLang="zh-CN" dirty="0" err="1"/>
              <a:t>GLuint</a:t>
            </a:r>
            <a:r>
              <a:rPr lang="en-US" altLang="zh-CN" dirty="0"/>
              <a:t> </a:t>
            </a:r>
            <a:r>
              <a:rPr lang="en-US" altLang="zh-CN" dirty="0" err="1"/>
              <a:t>texName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glGenTextures</a:t>
            </a:r>
            <a:r>
              <a:rPr lang="en-US" altLang="zh-CN" dirty="0"/>
              <a:t>(1, &amp;</a:t>
            </a:r>
            <a:r>
              <a:rPr lang="en-US" altLang="zh-CN" dirty="0" err="1"/>
              <a:t>texName</a:t>
            </a:r>
            <a:r>
              <a:rPr lang="en-US" altLang="zh-CN" dirty="0"/>
              <a:t>); </a:t>
            </a:r>
          </a:p>
          <a:p>
            <a:pPr>
              <a:buNone/>
            </a:pPr>
            <a:r>
              <a:rPr lang="en-US" altLang="zh-CN" dirty="0"/>
              <a:t>//</a:t>
            </a:r>
            <a:r>
              <a:rPr lang="zh-CN" altLang="en-US" dirty="0"/>
              <a:t>创建</a:t>
            </a:r>
            <a:r>
              <a:rPr lang="en-US" altLang="zh-CN" dirty="0"/>
              <a:t>1</a:t>
            </a:r>
            <a:r>
              <a:rPr lang="zh-CN" altLang="en-US" dirty="0"/>
              <a:t>个纹理对象，</a:t>
            </a:r>
            <a:r>
              <a:rPr lang="en-US" altLang="zh-CN" dirty="0"/>
              <a:t>&amp;</a:t>
            </a:r>
            <a:r>
              <a:rPr lang="en-US" altLang="zh-CN" dirty="0" err="1"/>
              <a:t>texName</a:t>
            </a:r>
            <a:r>
              <a:rPr lang="zh-CN" altLang="en-US" dirty="0"/>
              <a:t>指向纹理索引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glBindTexture</a:t>
            </a:r>
            <a:r>
              <a:rPr lang="en-US" altLang="zh-CN" dirty="0"/>
              <a:t>(GL_TEXTURE_2D, </a:t>
            </a:r>
            <a:r>
              <a:rPr lang="en-US" altLang="zh-CN" dirty="0" err="1"/>
              <a:t>texName</a:t>
            </a:r>
            <a:r>
              <a:rPr lang="en-US" altLang="zh-CN" dirty="0"/>
              <a:t>);</a:t>
            </a:r>
          </a:p>
          <a:p>
            <a:pPr>
              <a:buNone/>
            </a:pPr>
            <a:r>
              <a:rPr lang="en-US" altLang="zh-CN" dirty="0"/>
              <a:t>//</a:t>
            </a:r>
            <a:r>
              <a:rPr lang="zh-CN" altLang="en-US" dirty="0"/>
              <a:t>绑定纹理：改变</a:t>
            </a:r>
            <a:r>
              <a:rPr lang="en-US" altLang="zh-CN" dirty="0"/>
              <a:t>OpenGL</a:t>
            </a:r>
            <a:r>
              <a:rPr lang="zh-CN" altLang="en-US" dirty="0"/>
              <a:t>状态，使得后续的纹理操作都对</a:t>
            </a:r>
            <a:r>
              <a:rPr lang="en-US" altLang="zh-CN" dirty="0" err="1"/>
              <a:t>texName</a:t>
            </a:r>
            <a:r>
              <a:rPr lang="zh-CN" altLang="en-US" dirty="0"/>
              <a:t>指向的</a:t>
            </a:r>
            <a:r>
              <a:rPr lang="en-US" altLang="zh-CN" dirty="0"/>
              <a:t>2D</a:t>
            </a:r>
            <a:r>
              <a:rPr lang="zh-CN" altLang="en-US" dirty="0"/>
              <a:t>纹理生效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</a:t>
            </a:r>
            <a:r>
              <a:rPr lang="zh-CN" altLang="en-US" sz="3600" dirty="0"/>
              <a:t>确定纹理如何应用到每个像素上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600200"/>
            <a:ext cx="8763000" cy="452596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CN" dirty="0" err="1"/>
              <a:t>glTexParameteri</a:t>
            </a:r>
            <a:r>
              <a:rPr lang="en-US" altLang="zh-CN" dirty="0"/>
              <a:t>(GL_TEXTURE_2D, GL_TEXTURE_WRAP_S, GL_REPEAT);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 err="1"/>
              <a:t>glTexParameteri</a:t>
            </a:r>
            <a:r>
              <a:rPr lang="en-US" altLang="zh-CN" dirty="0"/>
              <a:t>(GL_TEXTURE_2D, GL_TEXTURE_WRAP_T, GL_CLAMP);</a:t>
            </a:r>
          </a:p>
          <a:p>
            <a:endParaRPr lang="en-US" altLang="zh-CN" dirty="0"/>
          </a:p>
          <a:p>
            <a:pPr>
              <a:buNone/>
            </a:pPr>
            <a:r>
              <a:rPr lang="en-US" altLang="zh-CN" dirty="0" err="1"/>
              <a:t>glTexParameteri</a:t>
            </a:r>
            <a:r>
              <a:rPr lang="en-US" altLang="zh-CN" dirty="0"/>
              <a:t>(GL_TEXTURE_2D, GL_TEXTURE_MAG_FILTER, GL_LINEAR);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 err="1"/>
              <a:t>glTexParameteri</a:t>
            </a:r>
            <a:r>
              <a:rPr lang="en-US" altLang="zh-CN" dirty="0"/>
              <a:t>(GL_TEXTURE_2D, GL_TEXTURE_MIN_FILTER, GL_NEAREST);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1.3 </a:t>
            </a:r>
            <a:r>
              <a:rPr lang="zh-CN" altLang="en-US" sz="3600" dirty="0"/>
              <a:t>为纹理对象指定一个纹理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5259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zh-CN" dirty="0"/>
              <a:t>glTexImage2D(</a:t>
            </a:r>
          </a:p>
          <a:p>
            <a:pPr>
              <a:buNone/>
            </a:pPr>
            <a:r>
              <a:rPr lang="en-US" altLang="zh-CN" dirty="0">
                <a:solidFill>
                  <a:srgbClr val="0070C0"/>
                </a:solidFill>
              </a:rPr>
              <a:t>GL_TEXTURE_2D,        </a:t>
            </a:r>
            <a:r>
              <a:rPr lang="en-US" altLang="zh-CN" dirty="0"/>
              <a:t>//target</a:t>
            </a:r>
            <a:r>
              <a:rPr lang="zh-CN" altLang="en-US" dirty="0"/>
              <a:t>，目标纹理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solidFill>
                  <a:srgbClr val="0070C0"/>
                </a:solidFill>
              </a:rPr>
              <a:t>0, 			              </a:t>
            </a:r>
            <a:r>
              <a:rPr lang="en-US" altLang="zh-CN" dirty="0"/>
              <a:t>//</a:t>
            </a:r>
            <a:r>
              <a:rPr lang="zh-CN" altLang="en-US" dirty="0"/>
              <a:t>分辨率级数参数，默认为</a:t>
            </a:r>
            <a:r>
              <a:rPr lang="en-US" altLang="zh-CN" dirty="0"/>
              <a:t>0</a:t>
            </a:r>
          </a:p>
          <a:p>
            <a:pPr>
              <a:buNone/>
            </a:pPr>
            <a:r>
              <a:rPr lang="en-US" altLang="zh-CN" dirty="0">
                <a:solidFill>
                  <a:srgbClr val="0070C0"/>
                </a:solidFill>
              </a:rPr>
              <a:t>GL_RGBA, 	</a:t>
            </a:r>
            <a:r>
              <a:rPr lang="en-US" altLang="zh-CN" dirty="0"/>
              <a:t>              //</a:t>
            </a:r>
            <a:r>
              <a:rPr lang="zh-CN" altLang="en-US" dirty="0"/>
              <a:t>纹理单元格式</a:t>
            </a:r>
            <a:endParaRPr lang="en-US" altLang="zh-CN" dirty="0"/>
          </a:p>
          <a:p>
            <a:pPr>
              <a:buNone/>
            </a:pPr>
            <a:r>
              <a:rPr lang="en-US" altLang="zh-CN" dirty="0" err="1">
                <a:solidFill>
                  <a:srgbClr val="0070C0"/>
                </a:solidFill>
              </a:rPr>
              <a:t>checkImageWidth</a:t>
            </a:r>
            <a:r>
              <a:rPr lang="en-US" altLang="zh-CN" dirty="0">
                <a:solidFill>
                  <a:srgbClr val="0070C0"/>
                </a:solidFill>
              </a:rPr>
              <a:t>,      </a:t>
            </a:r>
            <a:r>
              <a:rPr lang="en-US" altLang="zh-CN" dirty="0"/>
              <a:t>//</a:t>
            </a:r>
            <a:r>
              <a:rPr lang="zh-CN" altLang="en-US" dirty="0"/>
              <a:t>纹理图像的宽</a:t>
            </a:r>
            <a:endParaRPr lang="en-US" altLang="zh-CN" dirty="0"/>
          </a:p>
          <a:p>
            <a:pPr>
              <a:buNone/>
            </a:pPr>
            <a:r>
              <a:rPr lang="en-US" altLang="zh-CN" dirty="0" err="1">
                <a:solidFill>
                  <a:srgbClr val="0070C0"/>
                </a:solidFill>
              </a:rPr>
              <a:t>checkImageHeight</a:t>
            </a:r>
            <a:r>
              <a:rPr lang="en-US" altLang="zh-CN" dirty="0">
                <a:solidFill>
                  <a:srgbClr val="0070C0"/>
                </a:solidFill>
              </a:rPr>
              <a:t>,     </a:t>
            </a:r>
            <a:r>
              <a:rPr lang="en-US" altLang="zh-CN" dirty="0"/>
              <a:t>//</a:t>
            </a:r>
            <a:r>
              <a:rPr lang="zh-CN" altLang="en-US" dirty="0"/>
              <a:t>纹理图像的高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solidFill>
                  <a:srgbClr val="0070C0"/>
                </a:solidFill>
              </a:rPr>
              <a:t>0, 			              </a:t>
            </a:r>
            <a:r>
              <a:rPr lang="en-US" altLang="zh-CN" dirty="0"/>
              <a:t>//</a:t>
            </a:r>
            <a:r>
              <a:rPr lang="zh-CN" altLang="en-US" dirty="0"/>
              <a:t>纹理图像边框的宽度，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</a:p>
          <a:p>
            <a:pPr>
              <a:buNone/>
            </a:pPr>
            <a:r>
              <a:rPr lang="en-US" altLang="zh-CN" dirty="0">
                <a:solidFill>
                  <a:srgbClr val="0070C0"/>
                </a:solidFill>
              </a:rPr>
              <a:t>GL_RGBA,                     </a:t>
            </a:r>
            <a:r>
              <a:rPr lang="en-US" altLang="zh-CN" dirty="0"/>
              <a:t>//</a:t>
            </a:r>
            <a:r>
              <a:rPr lang="zh-CN" altLang="en-US" dirty="0"/>
              <a:t>纹理像素数据的格式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solidFill>
                  <a:srgbClr val="0070C0"/>
                </a:solidFill>
              </a:rPr>
              <a:t>GL_UNSIGNED_BYTE, </a:t>
            </a:r>
            <a:r>
              <a:rPr lang="en-US" altLang="zh-CN" dirty="0"/>
              <a:t>//</a:t>
            </a:r>
            <a:r>
              <a:rPr lang="zh-CN" altLang="en-US" dirty="0"/>
              <a:t>像素数据类型</a:t>
            </a:r>
            <a:endParaRPr lang="en-US" altLang="zh-CN" dirty="0"/>
          </a:p>
          <a:p>
            <a:pPr>
              <a:buNone/>
            </a:pPr>
            <a:r>
              <a:rPr lang="en-US" altLang="zh-CN" dirty="0" err="1">
                <a:solidFill>
                  <a:srgbClr val="0070C0"/>
                </a:solidFill>
              </a:rPr>
              <a:t>checkImage</a:t>
            </a:r>
            <a:r>
              <a:rPr lang="en-US" altLang="zh-CN" dirty="0">
                <a:solidFill>
                  <a:srgbClr val="0070C0"/>
                </a:solidFill>
              </a:rPr>
              <a:t>	              </a:t>
            </a:r>
            <a:r>
              <a:rPr lang="en-US" altLang="zh-CN" dirty="0"/>
              <a:t>//</a:t>
            </a:r>
            <a:r>
              <a:rPr lang="zh-CN" altLang="en-US" dirty="0"/>
              <a:t>内存中指向纹理图像的指针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);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 </a:t>
            </a:r>
            <a:r>
              <a:rPr lang="zh-CN" altLang="en-US" sz="3600" dirty="0"/>
              <a:t>启用纹理贴图功能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CN" sz="2800" dirty="0"/>
              <a:t>//</a:t>
            </a:r>
            <a:r>
              <a:rPr lang="zh-CN" altLang="en-US" sz="2800" dirty="0"/>
              <a:t>清理缓存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 err="1"/>
              <a:t>glClear</a:t>
            </a:r>
            <a:r>
              <a:rPr lang="en-US" altLang="zh-CN" sz="2800" dirty="0"/>
              <a:t>(GL_COLOR_BUFFER_BIT | GL_DEPTH_BUFFER_BIT);</a:t>
            </a:r>
          </a:p>
          <a:p>
            <a:pPr>
              <a:buNone/>
            </a:pP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//</a:t>
            </a:r>
            <a:r>
              <a:rPr lang="zh-CN" altLang="en-US" sz="2800" dirty="0"/>
              <a:t>启用纹理贴图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 err="1"/>
              <a:t>glEnable</a:t>
            </a:r>
            <a:r>
              <a:rPr lang="en-US" altLang="zh-CN" sz="2800" dirty="0"/>
              <a:t>(GL_TEXTURE_2D);</a:t>
            </a:r>
          </a:p>
          <a:p>
            <a:pPr>
              <a:buNone/>
            </a:pPr>
            <a:r>
              <a:rPr lang="en-US" altLang="zh-CN" sz="2800" dirty="0"/>
              <a:t>//</a:t>
            </a:r>
            <a:r>
              <a:rPr lang="zh-CN" altLang="en-US" sz="2800" dirty="0"/>
              <a:t>指定纹理贴图与材质的混合模式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 err="1"/>
              <a:t>glTexEnvf</a:t>
            </a:r>
            <a:r>
              <a:rPr lang="en-US" altLang="zh-CN" sz="2800" dirty="0"/>
              <a:t>(GL_TEXTURE_ENV, GL_TEXTURE_ENV_MODE, GL_DECAL);</a:t>
            </a:r>
          </a:p>
          <a:p>
            <a:pPr>
              <a:buNone/>
            </a:pPr>
            <a:r>
              <a:rPr lang="en-US" altLang="zh-CN" sz="2800" dirty="0"/>
              <a:t>//</a:t>
            </a:r>
            <a:r>
              <a:rPr lang="zh-CN" altLang="en-US" sz="2800" dirty="0"/>
              <a:t>绑定纹理</a:t>
            </a:r>
            <a:endParaRPr lang="en-US" altLang="zh-CN" sz="2800" dirty="0"/>
          </a:p>
          <a:p>
            <a:pPr>
              <a:buNone/>
            </a:pPr>
            <a:r>
              <a:rPr lang="en-US" altLang="zh-CN" sz="2800" dirty="0" err="1"/>
              <a:t>glBindTexture</a:t>
            </a:r>
            <a:r>
              <a:rPr lang="en-US" altLang="zh-CN" sz="2800" dirty="0"/>
              <a:t>(GL_TEXTURE_2D, </a:t>
            </a:r>
            <a:r>
              <a:rPr lang="en-US" altLang="zh-CN" sz="2800" dirty="0" err="1"/>
              <a:t>texName</a:t>
            </a:r>
            <a:r>
              <a:rPr lang="en-US" altLang="zh-CN" sz="2800" dirty="0"/>
              <a:t>);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纹理贴图与材质的混合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 err="1"/>
              <a:t>glTexEnvf</a:t>
            </a:r>
            <a:r>
              <a:rPr lang="en-US" altLang="zh-CN" sz="2800" dirty="0"/>
              <a:t>(GL_TEXTURE_ENV, GL_TEXTURE_ENV_MODE, GL_DECAL);</a:t>
            </a:r>
          </a:p>
          <a:p>
            <a:endParaRPr lang="en-US" altLang="zh-CN" sz="2800" dirty="0"/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RGBA</a:t>
            </a:r>
            <a:r>
              <a:rPr lang="zh-CN" altLang="en-US" sz="2800" dirty="0"/>
              <a:t>模式下进行颜色混合，不同的参数：</a:t>
            </a:r>
            <a:endParaRPr lang="en-US" altLang="zh-CN" sz="2800" dirty="0"/>
          </a:p>
          <a:p>
            <a:pPr lvl="1"/>
            <a:r>
              <a:rPr lang="en-US" altLang="zh-CN" sz="2400" dirty="0"/>
              <a:t>GL_DECAL</a:t>
            </a:r>
          </a:p>
          <a:p>
            <a:pPr lvl="1"/>
            <a:r>
              <a:rPr lang="en-US" altLang="zh-CN" sz="2400" dirty="0"/>
              <a:t>GL_REPLACE</a:t>
            </a:r>
          </a:p>
          <a:p>
            <a:pPr lvl="1"/>
            <a:r>
              <a:rPr lang="en-US" altLang="zh-CN" sz="2400" dirty="0"/>
              <a:t>GL_BLEND</a:t>
            </a:r>
          </a:p>
          <a:p>
            <a:pPr lvl="1"/>
            <a:r>
              <a:rPr lang="en-US" altLang="zh-CN" sz="2400" dirty="0"/>
              <a:t>GL_MODULATE</a:t>
            </a:r>
          </a:p>
          <a:p>
            <a:pPr lvl="1"/>
            <a:r>
              <a:rPr lang="en-US" altLang="zh-CN" sz="2400" dirty="0"/>
              <a:t>GL_ADD</a:t>
            </a:r>
          </a:p>
          <a:p>
            <a:pPr lvl="1"/>
            <a:r>
              <a:rPr lang="en-US" altLang="zh-CN" sz="2400" dirty="0"/>
              <a:t>GL_COMBINE</a:t>
            </a:r>
          </a:p>
          <a:p>
            <a:pPr>
              <a:buNone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3 </a:t>
            </a:r>
            <a:r>
              <a:rPr lang="zh-CN" altLang="en-US" sz="3600" dirty="0"/>
              <a:t>绘制场景，提供纹理坐标和几何图形坐标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731837"/>
            <a:ext cx="87630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400" dirty="0" err="1"/>
              <a:t>glBegin</a:t>
            </a:r>
            <a:r>
              <a:rPr lang="en-US" altLang="zh-CN" sz="2400" dirty="0"/>
              <a:t>(GL_QUADS);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glTexCoord2f(0.0, 0.0); glVertex3f(-2.0, -1.0, 0.0);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glTexCoord2f(0.0, 1.0); glVertex3f(-2.0, 1.0, 0.0);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glTexCoord2f(1.0, 1.0); glVertex3f(0.0, 1.0, 0.0);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glTexCoord2f(1.0, 0.0); glVertex3f(0.0, -1.0, 0.0);</a:t>
            </a:r>
          </a:p>
          <a:p>
            <a:pPr>
              <a:buNone/>
            </a:pPr>
            <a:endParaRPr lang="en-US" altLang="zh-CN" sz="2400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glTexCoord2f(0.0, 0.0); glVertex3f(1.0, -1.0, 0.0);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glTexCoord2f(0.0, 1.0); glVertex3f(1.0, 1.0, 0.0);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glTexCoord2f(1.0, 1.0); glVertex3f(2.41421, 1.0, -1.41421);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   glTexCoord2f(1.0, 0.0); glVertex3f(2.41421, -1.0, -1.41421);</a:t>
            </a:r>
          </a:p>
          <a:p>
            <a:pPr>
              <a:buNone/>
            </a:pPr>
            <a:r>
              <a:rPr lang="en-US" altLang="zh-CN" sz="2400" dirty="0" err="1"/>
              <a:t>glEnd</a:t>
            </a:r>
            <a:r>
              <a:rPr lang="en-US" altLang="zh-CN" sz="2400" dirty="0"/>
              <a:t>();</a:t>
            </a:r>
          </a:p>
          <a:p>
            <a:pPr>
              <a:buNone/>
            </a:pPr>
            <a:endParaRPr lang="en-US" altLang="zh-CN" sz="2400" dirty="0"/>
          </a:p>
          <a:p>
            <a:pPr>
              <a:buNone/>
            </a:pPr>
            <a:r>
              <a:rPr lang="en-US" altLang="zh-CN" sz="2400" dirty="0" err="1"/>
              <a:t>glFlush</a:t>
            </a:r>
            <a:r>
              <a:rPr lang="en-US" altLang="zh-CN" sz="2400" dirty="0"/>
              <a:t>();</a:t>
            </a:r>
          </a:p>
          <a:p>
            <a:pPr>
              <a:buNone/>
            </a:pPr>
            <a:r>
              <a:rPr lang="en-US" altLang="zh-CN" sz="2400" dirty="0" err="1"/>
              <a:t>glDisable</a:t>
            </a:r>
            <a:r>
              <a:rPr lang="en-US" altLang="zh-CN" sz="2400" dirty="0"/>
              <a:t>(GL_TEXTURE_2D);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源码分析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checker.c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更多的纹理映射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扰动法向量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41784"/>
            <a:ext cx="8229600" cy="398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凹凸贴图</a:t>
            </a:r>
            <a:r>
              <a:rPr lang="en-US" altLang="zh-CN" dirty="0"/>
              <a:t>(Bump Mapping)</a:t>
            </a: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00"/>
            <a:ext cx="4252928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9173" y="2286000"/>
            <a:ext cx="4814827" cy="3014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法向贴图</a:t>
            </a:r>
            <a:r>
              <a:rPr lang="en-US" altLang="zh-CN" dirty="0"/>
              <a:t>(Normal Mapping)</a:t>
            </a:r>
            <a:endParaRPr lang="zh-CN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25" y="1471613"/>
            <a:ext cx="67627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从真实感开始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432890"/>
            <a:ext cx="7600941" cy="478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714876" y="2202412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</a:t>
            </a:r>
            <a:r>
              <a:rPr lang="en-US" altLang="zh-CN" dirty="0"/>
              <a:t>+</a:t>
            </a:r>
            <a:r>
              <a:rPr lang="zh-CN" altLang="en-US" dirty="0"/>
              <a:t>光照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5984" y="121442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5637334" y="3585796"/>
            <a:ext cx="3408486" cy="2623039"/>
          </a:xfrm>
          <a:custGeom>
            <a:avLst/>
            <a:gdLst>
              <a:gd name="connsiteX0" fmla="*/ 745881 w 3408486"/>
              <a:gd name="connsiteY0" fmla="*/ 669681 h 2623039"/>
              <a:gd name="connsiteX1" fmla="*/ 165589 w 3408486"/>
              <a:gd name="connsiteY1" fmla="*/ 1337896 h 2623039"/>
              <a:gd name="connsiteX2" fmla="*/ 51289 w 3408486"/>
              <a:gd name="connsiteY2" fmla="*/ 1759927 h 2623039"/>
              <a:gd name="connsiteX3" fmla="*/ 218343 w 3408486"/>
              <a:gd name="connsiteY3" fmla="*/ 2349012 h 2623039"/>
              <a:gd name="connsiteX4" fmla="*/ 455735 w 3408486"/>
              <a:gd name="connsiteY4" fmla="*/ 2568819 h 2623039"/>
              <a:gd name="connsiteX5" fmla="*/ 2952751 w 3408486"/>
              <a:gd name="connsiteY5" fmla="*/ 2551235 h 2623039"/>
              <a:gd name="connsiteX6" fmla="*/ 3190143 w 3408486"/>
              <a:gd name="connsiteY6" fmla="*/ 2137996 h 2623039"/>
              <a:gd name="connsiteX7" fmla="*/ 2882412 w 3408486"/>
              <a:gd name="connsiteY7" fmla="*/ 845527 h 2623039"/>
              <a:gd name="connsiteX8" fmla="*/ 1800958 w 3408486"/>
              <a:gd name="connsiteY8" fmla="*/ 27842 h 2623039"/>
              <a:gd name="connsiteX9" fmla="*/ 745881 w 3408486"/>
              <a:gd name="connsiteY9" fmla="*/ 669681 h 262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8486" h="2623039">
                <a:moveTo>
                  <a:pt x="745881" y="669681"/>
                </a:moveTo>
                <a:cubicBezTo>
                  <a:pt x="473320" y="888023"/>
                  <a:pt x="281354" y="1156189"/>
                  <a:pt x="165589" y="1337896"/>
                </a:cubicBezTo>
                <a:cubicBezTo>
                  <a:pt x="49824" y="1519603"/>
                  <a:pt x="42497" y="1591408"/>
                  <a:pt x="51289" y="1759927"/>
                </a:cubicBezTo>
                <a:cubicBezTo>
                  <a:pt x="60081" y="1928446"/>
                  <a:pt x="150935" y="2214197"/>
                  <a:pt x="218343" y="2349012"/>
                </a:cubicBezTo>
                <a:cubicBezTo>
                  <a:pt x="285751" y="2483827"/>
                  <a:pt x="0" y="2535115"/>
                  <a:pt x="455735" y="2568819"/>
                </a:cubicBezTo>
                <a:cubicBezTo>
                  <a:pt x="911470" y="2602523"/>
                  <a:pt x="2497016" y="2623039"/>
                  <a:pt x="2952751" y="2551235"/>
                </a:cubicBezTo>
                <a:cubicBezTo>
                  <a:pt x="3408486" y="2479431"/>
                  <a:pt x="3201866" y="2422281"/>
                  <a:pt x="3190143" y="2137996"/>
                </a:cubicBezTo>
                <a:cubicBezTo>
                  <a:pt x="3178420" y="1853711"/>
                  <a:pt x="3113943" y="1197219"/>
                  <a:pt x="2882412" y="845527"/>
                </a:cubicBezTo>
                <a:cubicBezTo>
                  <a:pt x="2650881" y="493835"/>
                  <a:pt x="2158512" y="55684"/>
                  <a:pt x="1800958" y="27842"/>
                </a:cubicBezTo>
                <a:cubicBezTo>
                  <a:pt x="1443404" y="0"/>
                  <a:pt x="1018443" y="451339"/>
                  <a:pt x="745881" y="66968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0" y="6357910"/>
            <a:ext cx="4214842" cy="50009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sz="2800" dirty="0"/>
              <a:t>图片来自</a:t>
            </a:r>
            <a:r>
              <a:rPr lang="en-US" altLang="zh-CN" sz="2800" dirty="0"/>
              <a:t>Jeremy Birn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置换贴图</a:t>
            </a:r>
            <a:r>
              <a:rPr lang="en-US" altLang="zh-CN" dirty="0"/>
              <a:t>(Displacement Mapping)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76400"/>
            <a:ext cx="8172450" cy="469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置换贴图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52601"/>
            <a:ext cx="4495799" cy="294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752600"/>
            <a:ext cx="4536759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524000" y="50292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凹凸贴图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497782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置换贴图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置换贴图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193" y="1352550"/>
            <a:ext cx="7857207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环境贴图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513" y="1600200"/>
            <a:ext cx="85629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固定流水线</a:t>
            </a:r>
          </a:p>
        </p:txBody>
      </p:sp>
      <p:pic>
        <p:nvPicPr>
          <p:cNvPr id="30722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5867400" cy="4352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5334000" cy="4572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阶段</a:t>
            </a:r>
            <a:r>
              <a:rPr lang="en-US" altLang="zh-CN" dirty="0"/>
              <a:t>1. </a:t>
            </a:r>
            <a:r>
              <a:rPr lang="zh-CN" altLang="en-US" dirty="0"/>
              <a:t>指定几何对象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OpenGL</a:t>
            </a:r>
            <a:r>
              <a:rPr lang="zh-CN" altLang="en-US" dirty="0"/>
              <a:t>绘制几何图元的方法：</a:t>
            </a:r>
            <a:endParaRPr lang="en-US" altLang="zh-CN" dirty="0"/>
          </a:p>
          <a:p>
            <a:pPr lvl="1"/>
            <a:r>
              <a:rPr lang="zh-CN" altLang="en-US" dirty="0"/>
              <a:t>立即模式</a:t>
            </a:r>
            <a:endParaRPr lang="en-US" altLang="zh-CN" dirty="0"/>
          </a:p>
          <a:p>
            <a:pPr lvl="2"/>
            <a:r>
              <a:rPr lang="zh-CN" altLang="en-US" dirty="0"/>
              <a:t>指定完图元之后会被立即渲染</a:t>
            </a:r>
            <a:r>
              <a:rPr lang="en-US" altLang="zh-CN" dirty="0"/>
              <a:t>.</a:t>
            </a:r>
            <a:r>
              <a:rPr lang="zh-CN" altLang="en-US" dirty="0"/>
              <a:t>即将所有数据发往渲染管线后立即被渲染</a:t>
            </a:r>
            <a:r>
              <a:rPr lang="en-US" altLang="zh-CN" dirty="0"/>
              <a:t>.</a:t>
            </a:r>
          </a:p>
          <a:p>
            <a:pPr lvl="2"/>
            <a:r>
              <a:rPr lang="zh-CN" altLang="en-US" dirty="0">
                <a:solidFill>
                  <a:srgbClr val="002060"/>
                </a:solidFill>
              </a:rPr>
              <a:t>一次一个顶点</a:t>
            </a:r>
            <a:r>
              <a:rPr lang="en-US" altLang="zh-CN" dirty="0">
                <a:solidFill>
                  <a:srgbClr val="002060"/>
                </a:solidFill>
              </a:rPr>
              <a:t>.</a:t>
            </a:r>
            <a:r>
              <a:rPr lang="zh-CN" altLang="en-US" dirty="0">
                <a:solidFill>
                  <a:srgbClr val="002060"/>
                </a:solidFill>
              </a:rPr>
              <a:t>即使用</a:t>
            </a:r>
            <a:r>
              <a:rPr lang="en-US" dirty="0" err="1">
                <a:solidFill>
                  <a:srgbClr val="002060"/>
                </a:solidFill>
              </a:rPr>
              <a:t>glBegin</a:t>
            </a:r>
            <a:r>
              <a:rPr lang="en-US" dirty="0">
                <a:solidFill>
                  <a:srgbClr val="002060"/>
                </a:solidFill>
              </a:rPr>
              <a:t>()</a:t>
            </a:r>
            <a:r>
              <a:rPr lang="zh-CN" altLang="en-US" dirty="0">
                <a:solidFill>
                  <a:srgbClr val="002060"/>
                </a:solidFill>
              </a:rPr>
              <a:t>；</a:t>
            </a:r>
            <a:r>
              <a:rPr lang="en-US" dirty="0" err="1">
                <a:solidFill>
                  <a:srgbClr val="002060"/>
                </a:solidFill>
              </a:rPr>
              <a:t>glVertex</a:t>
            </a:r>
            <a:r>
              <a:rPr lang="en-US" dirty="0">
                <a:solidFill>
                  <a:srgbClr val="002060"/>
                </a:solidFill>
              </a:rPr>
              <a:t>()</a:t>
            </a:r>
            <a:r>
              <a:rPr lang="zh-CN" altLang="en-US" dirty="0">
                <a:solidFill>
                  <a:srgbClr val="002060"/>
                </a:solidFill>
              </a:rPr>
              <a:t>；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glEnd</a:t>
            </a:r>
            <a:r>
              <a:rPr lang="en-US" dirty="0">
                <a:solidFill>
                  <a:srgbClr val="002060"/>
                </a:solidFill>
              </a:rPr>
              <a:t>() </a:t>
            </a:r>
            <a:r>
              <a:rPr lang="zh-CN" altLang="en-US" dirty="0">
                <a:solidFill>
                  <a:srgbClr val="002060"/>
                </a:solidFill>
              </a:rPr>
              <a:t>；指定几何对象</a:t>
            </a:r>
            <a:endParaRPr lang="en-US" altLang="zh-CN" dirty="0">
              <a:solidFill>
                <a:srgbClr val="002060"/>
              </a:solidFill>
            </a:endParaRPr>
          </a:p>
          <a:p>
            <a:pPr lvl="2"/>
            <a:r>
              <a:rPr lang="zh-CN" altLang="en-US" dirty="0">
                <a:solidFill>
                  <a:srgbClr val="002060"/>
                </a:solidFill>
              </a:rPr>
              <a:t>使用顶点数组</a:t>
            </a:r>
            <a:r>
              <a:rPr lang="en-US" altLang="zh-CN" dirty="0">
                <a:solidFill>
                  <a:srgbClr val="002060"/>
                </a:solidFill>
              </a:rPr>
              <a:t>..</a:t>
            </a:r>
            <a:r>
              <a:rPr lang="zh-CN" altLang="en-US" dirty="0">
                <a:solidFill>
                  <a:srgbClr val="002060"/>
                </a:solidFill>
              </a:rPr>
              <a:t>如</a:t>
            </a:r>
            <a:r>
              <a:rPr lang="en-US" dirty="0" err="1">
                <a:solidFill>
                  <a:srgbClr val="002060"/>
                </a:solidFill>
              </a:rPr>
              <a:t>glDrawArrays.glDrawElements</a:t>
            </a:r>
            <a:r>
              <a:rPr lang="en-US" dirty="0">
                <a:solidFill>
                  <a:srgbClr val="002060"/>
                </a:solidFill>
              </a:rPr>
              <a:t>.</a:t>
            </a:r>
            <a:r>
              <a:rPr lang="zh-CN" altLang="en-US" dirty="0">
                <a:solidFill>
                  <a:srgbClr val="002060"/>
                </a:solidFill>
              </a:rPr>
              <a:t>等</a:t>
            </a:r>
            <a:r>
              <a:rPr lang="en-US" altLang="zh-CN" dirty="0">
                <a:solidFill>
                  <a:srgbClr val="002060"/>
                </a:solidFill>
              </a:rPr>
              <a:t>.</a:t>
            </a:r>
            <a:r>
              <a:rPr lang="zh-CN" altLang="en-US" dirty="0">
                <a:solidFill>
                  <a:srgbClr val="002060"/>
                </a:solidFill>
              </a:rPr>
              <a:t>一次性的绘制大量图元</a:t>
            </a:r>
            <a:endParaRPr lang="en-US" altLang="zh-CN" dirty="0">
              <a:solidFill>
                <a:srgbClr val="002060"/>
              </a:solidFill>
            </a:endParaRPr>
          </a:p>
          <a:p>
            <a:pPr lvl="1"/>
            <a:r>
              <a:rPr lang="zh-CN" altLang="en-US" dirty="0"/>
              <a:t>显示列表模式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2060"/>
                </a:solidFill>
              </a:rPr>
              <a:t>它存储于</a:t>
            </a:r>
            <a:r>
              <a:rPr lang="en-US" dirty="0">
                <a:solidFill>
                  <a:srgbClr val="002060"/>
                </a:solidFill>
              </a:rPr>
              <a:t>OpenGL</a:t>
            </a:r>
            <a:r>
              <a:rPr lang="zh-CN" altLang="en-US" dirty="0">
                <a:solidFill>
                  <a:srgbClr val="002060"/>
                </a:solidFill>
              </a:rPr>
              <a:t>服务端 </a:t>
            </a:r>
            <a:r>
              <a:rPr lang="en-US" altLang="zh-CN" dirty="0">
                <a:solidFill>
                  <a:srgbClr val="002060"/>
                </a:solidFill>
              </a:rPr>
              <a:t>(</a:t>
            </a:r>
            <a:r>
              <a:rPr lang="zh-CN" altLang="en-US" dirty="0">
                <a:solidFill>
                  <a:srgbClr val="002060"/>
                </a:solidFill>
              </a:rPr>
              <a:t>接收</a:t>
            </a:r>
            <a:r>
              <a:rPr lang="en-US" dirty="0">
                <a:solidFill>
                  <a:srgbClr val="002060"/>
                </a:solidFill>
              </a:rPr>
              <a:t>OpenGL</a:t>
            </a:r>
            <a:r>
              <a:rPr lang="zh-CN" altLang="en-US" dirty="0">
                <a:solidFill>
                  <a:srgbClr val="002060"/>
                </a:solidFill>
              </a:rPr>
              <a:t>命令的一端</a:t>
            </a:r>
            <a:r>
              <a:rPr lang="en-US" altLang="zh-CN" dirty="0">
                <a:solidFill>
                  <a:srgbClr val="002060"/>
                </a:solidFill>
              </a:rPr>
              <a:t>),</a:t>
            </a:r>
            <a:r>
              <a:rPr lang="zh-CN" altLang="en-US" dirty="0">
                <a:solidFill>
                  <a:srgbClr val="002060"/>
                </a:solidFill>
              </a:rPr>
              <a:t>操作函数有 </a:t>
            </a:r>
            <a:r>
              <a:rPr lang="en-US" dirty="0" err="1">
                <a:solidFill>
                  <a:srgbClr val="002060"/>
                </a:solidFill>
              </a:rPr>
              <a:t>glNewList</a:t>
            </a:r>
            <a:r>
              <a:rPr lang="en-US" dirty="0">
                <a:solidFill>
                  <a:srgbClr val="002060"/>
                </a:solidFill>
              </a:rPr>
              <a:t>、 </a:t>
            </a:r>
            <a:r>
              <a:rPr lang="en-US" dirty="0" err="1">
                <a:solidFill>
                  <a:srgbClr val="002060"/>
                </a:solidFill>
              </a:rPr>
              <a:t>glEndList</a:t>
            </a:r>
            <a:r>
              <a:rPr lang="en-US" dirty="0">
                <a:solidFill>
                  <a:srgbClr val="002060"/>
                </a:solidFill>
              </a:rPr>
              <a:t>、 </a:t>
            </a:r>
            <a:r>
              <a:rPr lang="en-US" dirty="0" err="1">
                <a:solidFill>
                  <a:srgbClr val="002060"/>
                </a:solidFill>
              </a:rPr>
              <a:t>glCallList</a:t>
            </a:r>
            <a:r>
              <a:rPr lang="en-US" dirty="0">
                <a:solidFill>
                  <a:srgbClr val="002060"/>
                </a:solidFill>
              </a:rPr>
              <a:t> .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6328" y="152400"/>
            <a:ext cx="2981472" cy="22119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81600" cy="6397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阶段</a:t>
            </a:r>
            <a:r>
              <a:rPr lang="en-US" altLang="zh-CN" dirty="0"/>
              <a:t>2</a:t>
            </a:r>
            <a:r>
              <a:rPr lang="zh-CN" altLang="en-US" dirty="0"/>
              <a:t>：顶点处理操作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所有的几何数据都将会经过这个阶段</a:t>
            </a:r>
            <a:r>
              <a:rPr lang="en-US" altLang="zh-CN" dirty="0"/>
              <a:t>,</a:t>
            </a:r>
            <a:r>
              <a:rPr lang="zh-CN" altLang="en-US" dirty="0"/>
              <a:t> 进行逐个顶点的操作（逐个顶点分别处理）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2060"/>
                </a:solidFill>
              </a:rPr>
              <a:t>顶点变换：根据模型视图和投影矩阵变换</a:t>
            </a:r>
          </a:p>
          <a:p>
            <a:pPr lvl="1"/>
            <a:r>
              <a:rPr lang="zh-CN" altLang="en-US" dirty="0">
                <a:solidFill>
                  <a:srgbClr val="002060"/>
                </a:solidFill>
              </a:rPr>
              <a:t>光照计算和法线变换</a:t>
            </a:r>
            <a:r>
              <a:rPr lang="en-US" altLang="zh-CN" dirty="0">
                <a:solidFill>
                  <a:srgbClr val="002060"/>
                </a:solidFill>
              </a:rPr>
              <a:t>(</a:t>
            </a:r>
            <a:r>
              <a:rPr lang="zh-CN" altLang="en-US" dirty="0">
                <a:solidFill>
                  <a:srgbClr val="002060"/>
                </a:solidFill>
              </a:rPr>
              <a:t>法线矩阵 是模型矩阵的左上角</a:t>
            </a:r>
            <a:r>
              <a:rPr lang="en-US" altLang="zh-CN" dirty="0">
                <a:solidFill>
                  <a:srgbClr val="002060"/>
                </a:solidFill>
              </a:rPr>
              <a:t>3*3</a:t>
            </a:r>
            <a:r>
              <a:rPr lang="zh-CN" altLang="en-US" dirty="0">
                <a:solidFill>
                  <a:srgbClr val="002060"/>
                </a:solidFill>
              </a:rPr>
              <a:t>的逆矩阵</a:t>
            </a:r>
            <a:r>
              <a:rPr lang="en-US" altLang="zh-CN" dirty="0">
                <a:solidFill>
                  <a:srgbClr val="002060"/>
                </a:solidFill>
              </a:rPr>
              <a:t>)</a:t>
            </a:r>
            <a:r>
              <a:rPr lang="zh-CN" altLang="en-US" dirty="0">
                <a:solidFill>
                  <a:srgbClr val="002060"/>
                </a:solidFill>
              </a:rPr>
              <a:t>和法线规格化</a:t>
            </a:r>
            <a:endParaRPr lang="en-US" altLang="zh-CN" dirty="0">
              <a:solidFill>
                <a:srgbClr val="002060"/>
              </a:solidFill>
            </a:endParaRPr>
          </a:p>
          <a:p>
            <a:pPr lvl="1"/>
            <a:r>
              <a:rPr lang="zh-CN" altLang="en-US" dirty="0"/>
              <a:t>纹理坐标变换</a:t>
            </a:r>
            <a:r>
              <a:rPr lang="en-US" altLang="zh-CN" dirty="0"/>
              <a:t>.(</a:t>
            </a:r>
            <a:r>
              <a:rPr lang="zh-CN" altLang="en-US" dirty="0"/>
              <a:t>纹理矩阵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材质状态：纹理坐标生成</a:t>
            </a:r>
          </a:p>
          <a:p>
            <a:r>
              <a:rPr lang="zh-CN" altLang="en-US" dirty="0"/>
              <a:t>输入和输出</a:t>
            </a:r>
            <a:endParaRPr lang="en-US" altLang="zh-CN" dirty="0"/>
          </a:p>
          <a:p>
            <a:pPr lvl="1"/>
            <a:r>
              <a:rPr lang="zh-CN" altLang="en-US" dirty="0"/>
              <a:t>接收到的数据是每个顶点的属性特征</a:t>
            </a:r>
            <a:endParaRPr lang="en-US" altLang="zh-CN" dirty="0"/>
          </a:p>
          <a:p>
            <a:pPr lvl="1"/>
            <a:r>
              <a:rPr lang="zh-CN" altLang="en-US" dirty="0"/>
              <a:t>输出是变换后的顶点数据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0"/>
            <a:ext cx="2057400" cy="1526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05400" cy="6397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阶段</a:t>
            </a:r>
            <a:r>
              <a:rPr lang="en-US" altLang="zh-CN" dirty="0"/>
              <a:t>3</a:t>
            </a:r>
            <a:r>
              <a:rPr lang="zh-CN" altLang="en-US" dirty="0"/>
              <a:t>：图元组装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2895600"/>
          </a:xfrm>
        </p:spPr>
        <p:txBody>
          <a:bodyPr/>
          <a:lstStyle/>
          <a:p>
            <a:r>
              <a:rPr lang="zh-CN" altLang="en-US" dirty="0"/>
              <a:t>在顶点处理之后</a:t>
            </a:r>
            <a:r>
              <a:rPr lang="en-US" altLang="zh-CN" dirty="0"/>
              <a:t>,</a:t>
            </a:r>
            <a:r>
              <a:rPr lang="zh-CN" altLang="en-US" dirty="0"/>
              <a:t>顶点的全部属性都已经被确定。</a:t>
            </a:r>
            <a:endParaRPr lang="en-US" altLang="zh-CN" dirty="0"/>
          </a:p>
          <a:p>
            <a:r>
              <a:rPr lang="zh-CN" altLang="en-US" dirty="0"/>
              <a:t>在这个阶段顶点将会根据应用程序送往的图元规则如</a:t>
            </a:r>
            <a:r>
              <a:rPr lang="en-US" altLang="zh-CN" dirty="0"/>
              <a:t>GL_POINTS </a:t>
            </a:r>
            <a:r>
              <a:rPr lang="zh-CN" altLang="en-US" dirty="0"/>
              <a:t>、</a:t>
            </a:r>
            <a:r>
              <a:rPr lang="en-US" altLang="zh-CN" dirty="0"/>
              <a:t>GL_TRIANGLES </a:t>
            </a:r>
            <a:r>
              <a:rPr lang="zh-CN" altLang="en-US" dirty="0"/>
              <a:t>等将会被组装成图元。</a:t>
            </a:r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733800"/>
            <a:ext cx="3886200" cy="28831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038600" cy="5635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阶段</a:t>
            </a:r>
            <a:r>
              <a:rPr lang="en-US" altLang="zh-CN" dirty="0"/>
              <a:t>4</a:t>
            </a:r>
            <a:r>
              <a:rPr lang="zh-CN" altLang="en-US" dirty="0"/>
              <a:t>：图元处理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79637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首先是裁剪操作</a:t>
            </a:r>
            <a:endParaRPr lang="en-US" altLang="zh-CN" dirty="0"/>
          </a:p>
          <a:p>
            <a:pPr lvl="1"/>
            <a:r>
              <a:rPr lang="zh-CN" altLang="en-US" dirty="0"/>
              <a:t>会将图元与用户定义的裁剪平面，即</a:t>
            </a:r>
            <a:r>
              <a:rPr lang="en-US" altLang="zh-CN" dirty="0" err="1"/>
              <a:t>glClipPlane</a:t>
            </a:r>
            <a:r>
              <a:rPr lang="en-US" altLang="zh-CN" dirty="0"/>
              <a:t> </a:t>
            </a:r>
            <a:r>
              <a:rPr lang="zh-CN" altLang="en-US" dirty="0"/>
              <a:t>和模型投影矩阵所建立的视景比较</a:t>
            </a:r>
            <a:r>
              <a:rPr lang="en-US" altLang="zh-CN" dirty="0"/>
              <a:t>. </a:t>
            </a:r>
            <a:r>
              <a:rPr lang="zh-CN" altLang="en-US" dirty="0"/>
              <a:t>这将会裁剪且丢弃位于视景和裁剪平面外部的图元</a:t>
            </a:r>
            <a:r>
              <a:rPr lang="en-US" altLang="zh-CN" dirty="0"/>
              <a:t>.</a:t>
            </a:r>
            <a:r>
              <a:rPr lang="zh-CN" altLang="en-US" dirty="0"/>
              <a:t>不再予以处理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若是采用透视投影 那么</a:t>
            </a:r>
            <a:r>
              <a:rPr lang="en-US" altLang="zh-CN" dirty="0"/>
              <a:t>.</a:t>
            </a:r>
            <a:r>
              <a:rPr lang="zh-CN" altLang="en-US" dirty="0"/>
              <a:t>将会对每个顶点的</a:t>
            </a:r>
            <a:r>
              <a:rPr lang="en-US" altLang="zh-CN" dirty="0" err="1"/>
              <a:t>x,y</a:t>
            </a:r>
            <a:r>
              <a:rPr lang="en-US" altLang="zh-CN" dirty="0"/>
              <a:t> z</a:t>
            </a:r>
            <a:r>
              <a:rPr lang="zh-CN" altLang="en-US" dirty="0"/>
              <a:t>坐标分别除以</a:t>
            </a:r>
            <a:r>
              <a:rPr lang="en-US" altLang="zh-CN" dirty="0"/>
              <a:t>w.</a:t>
            </a:r>
          </a:p>
          <a:p>
            <a:r>
              <a:rPr lang="zh-CN" altLang="en-US" dirty="0"/>
              <a:t>紧接着，由视口变换将顶点坐标变换至窗口坐标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执行消隐操作</a:t>
            </a:r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0"/>
            <a:ext cx="3505200" cy="26004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724400" cy="6397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阶段</a:t>
            </a:r>
            <a:r>
              <a:rPr lang="en-US" altLang="zh-CN" dirty="0"/>
              <a:t>5</a:t>
            </a:r>
            <a:r>
              <a:rPr lang="zh-CN" altLang="en-US" dirty="0"/>
              <a:t>：光栅化操作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光栅化</a:t>
            </a:r>
            <a:endParaRPr lang="en-US" altLang="zh-CN" dirty="0"/>
          </a:p>
          <a:p>
            <a:pPr lvl="1"/>
            <a:r>
              <a:rPr lang="zh-CN" altLang="en-US" dirty="0"/>
              <a:t>由图元处理传递过来的图元数据，在此将会被分解成更小的单元并对应帧缓冲区的各个像素</a:t>
            </a:r>
            <a:r>
              <a:rPr lang="en-US" altLang="zh-CN" dirty="0"/>
              <a:t>.</a:t>
            </a:r>
            <a:r>
              <a:rPr lang="zh-CN" altLang="en-US" dirty="0"/>
              <a:t>这些单元被称之为片元（</a:t>
            </a:r>
            <a:r>
              <a:rPr lang="en-US" altLang="zh-CN" dirty="0"/>
              <a:t>fragment</a:t>
            </a:r>
            <a:r>
              <a:rPr lang="zh-CN" altLang="en-US" dirty="0"/>
              <a:t>）</a:t>
            </a:r>
            <a:r>
              <a:rPr lang="en-US" altLang="zh-CN" dirty="0"/>
              <a:t>. </a:t>
            </a:r>
            <a:r>
              <a:rPr lang="zh-CN" altLang="en-US" dirty="0"/>
              <a:t>一个片元可能包含窗口坐标、深度、颜色、纹理坐标等属性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片元的属性插值</a:t>
            </a:r>
            <a:endParaRPr lang="en-US" altLang="zh-CN" dirty="0"/>
          </a:p>
          <a:p>
            <a:pPr lvl="1"/>
            <a:r>
              <a:rPr lang="zh-CN" altLang="en-US" dirty="0"/>
              <a:t>由图元上顶点数据等经过插值而确定的，这里生成的片元将会包含主颜色和次颜色</a:t>
            </a:r>
            <a:r>
              <a:rPr lang="en-US" altLang="zh-CN" dirty="0"/>
              <a:t>.   </a:t>
            </a:r>
            <a:r>
              <a:rPr lang="en-US" altLang="zh-CN" dirty="0" err="1"/>
              <a:t>glShadeMode</a:t>
            </a:r>
            <a:r>
              <a:rPr lang="en-US" altLang="zh-CN" dirty="0"/>
              <a:t>() </a:t>
            </a:r>
            <a:r>
              <a:rPr lang="zh-CN" altLang="en-US" dirty="0"/>
              <a:t>函数的作用将会这里体现</a:t>
            </a:r>
            <a:r>
              <a:rPr lang="en-US" altLang="zh-CN" dirty="0"/>
              <a:t>.</a:t>
            </a:r>
            <a:r>
              <a:rPr lang="zh-CN" altLang="en-US" dirty="0"/>
              <a:t>即使用插值</a:t>
            </a:r>
            <a:r>
              <a:rPr lang="en-US" altLang="zh-CN" dirty="0"/>
              <a:t>(</a:t>
            </a:r>
            <a:r>
              <a:rPr lang="zh-CN" altLang="en-US" dirty="0"/>
              <a:t>平滑着色</a:t>
            </a:r>
            <a:r>
              <a:rPr lang="en-US" altLang="zh-CN" dirty="0"/>
              <a:t>) </a:t>
            </a:r>
            <a:r>
              <a:rPr lang="zh-CN" altLang="en-US" dirty="0"/>
              <a:t>或者使用最后一个被绘制的顶点的颜色</a:t>
            </a:r>
            <a:r>
              <a:rPr lang="en-US" altLang="zh-CN" dirty="0"/>
              <a:t>(</a:t>
            </a:r>
            <a:r>
              <a:rPr lang="zh-CN" altLang="en-US" dirty="0"/>
              <a:t>平面着色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点宽、线宽、多边形模式、正面背面等一些特征也将是这阶段发生作用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反走样也是这个阶段起作用</a:t>
            </a:r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0"/>
            <a:ext cx="3505200" cy="26004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从真实感开始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432890"/>
            <a:ext cx="7600941" cy="478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786578" y="342900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</a:t>
            </a:r>
            <a:r>
              <a:rPr lang="en-US" altLang="zh-CN" dirty="0"/>
              <a:t>+</a:t>
            </a:r>
            <a:r>
              <a:rPr lang="zh-CN" altLang="en-US" dirty="0"/>
              <a:t>光照</a:t>
            </a:r>
            <a:r>
              <a:rPr lang="en-US" altLang="zh-CN" dirty="0"/>
              <a:t>+</a:t>
            </a:r>
            <a:r>
              <a:rPr lang="zh-CN" altLang="en-US" dirty="0"/>
              <a:t>纹理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4876" y="2202412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</a:t>
            </a:r>
            <a:r>
              <a:rPr lang="en-US" altLang="zh-CN" dirty="0"/>
              <a:t>+</a:t>
            </a:r>
            <a:r>
              <a:rPr lang="zh-CN" altLang="en-US" dirty="0"/>
              <a:t>光照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5984" y="121442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0" y="6357910"/>
            <a:ext cx="4214842" cy="50009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sz="2800" dirty="0"/>
              <a:t>图片来自</a:t>
            </a:r>
            <a:r>
              <a:rPr lang="en-US" altLang="zh-CN" sz="2800" dirty="0"/>
              <a:t>Jeremy Birn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平滑着色与平面着色</a:t>
            </a:r>
          </a:p>
        </p:txBody>
      </p:sp>
      <p:pic>
        <p:nvPicPr>
          <p:cNvPr id="43010" name="Picture 2" descr="http://my.csdn.net/uploads/201206/13/1339590612_89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575" y="2057400"/>
            <a:ext cx="4600575" cy="3419475"/>
          </a:xfrm>
          <a:prstGeom prst="rect">
            <a:avLst/>
          </a:prstGeom>
          <a:noFill/>
        </p:spPr>
      </p:pic>
      <p:pic>
        <p:nvPicPr>
          <p:cNvPr id="43012" name="Picture 4" descr="http://my.csdn.net/uploads/201206/13/1339590618_85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057400"/>
            <a:ext cx="4600575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267200" cy="7159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阶段</a:t>
            </a:r>
            <a:r>
              <a:rPr lang="en-US" altLang="zh-CN" dirty="0"/>
              <a:t>6</a:t>
            </a:r>
            <a:r>
              <a:rPr lang="zh-CN" altLang="en-US" dirty="0"/>
              <a:t>：片元处理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525963"/>
          </a:xfrm>
        </p:spPr>
        <p:txBody>
          <a:bodyPr/>
          <a:lstStyle/>
          <a:p>
            <a:r>
              <a:rPr lang="zh-CN" altLang="en-US" dirty="0"/>
              <a:t>纹理装配</a:t>
            </a:r>
            <a:endParaRPr lang="en-US" altLang="zh-CN" dirty="0"/>
          </a:p>
          <a:p>
            <a:pPr lvl="1"/>
            <a:r>
              <a:rPr lang="zh-CN" altLang="en-US" dirty="0"/>
              <a:t>通过纹理坐标取得纹理内存中相对应的颜色。</a:t>
            </a:r>
          </a:p>
          <a:p>
            <a:r>
              <a:rPr lang="zh-CN" altLang="en-US" dirty="0"/>
              <a:t>雾化</a:t>
            </a:r>
            <a:endParaRPr lang="en-US" altLang="zh-CN" dirty="0"/>
          </a:p>
          <a:p>
            <a:pPr lvl="1"/>
            <a:r>
              <a:rPr lang="zh-CN" altLang="en-US" dirty="0"/>
              <a:t>通过片元距离当前视点位置修改颜色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颜色汇总</a:t>
            </a:r>
            <a:endParaRPr lang="en-US" altLang="zh-CN" dirty="0"/>
          </a:p>
          <a:p>
            <a:pPr lvl="1"/>
            <a:r>
              <a:rPr lang="zh-CN" altLang="en-US" dirty="0"/>
              <a:t>这个与混合是不同的概念</a:t>
            </a:r>
            <a:r>
              <a:rPr lang="en-US" altLang="zh-CN" dirty="0"/>
              <a:t>.</a:t>
            </a:r>
            <a:r>
              <a:rPr lang="zh-CN" altLang="en-US" dirty="0"/>
              <a:t>将纹理</a:t>
            </a:r>
            <a:r>
              <a:rPr lang="en-US" altLang="zh-CN" dirty="0"/>
              <a:t>,</a:t>
            </a:r>
            <a:r>
              <a:rPr lang="zh-CN" altLang="en-US" dirty="0"/>
              <a:t>主定义的颜色</a:t>
            </a:r>
            <a:r>
              <a:rPr lang="en-US" altLang="zh-CN" dirty="0"/>
              <a:t>,</a:t>
            </a:r>
            <a:r>
              <a:rPr lang="zh-CN" altLang="en-US" dirty="0"/>
              <a:t>雾化的颜色</a:t>
            </a:r>
            <a:r>
              <a:rPr lang="en-US" altLang="zh-CN" dirty="0"/>
              <a:t>,</a:t>
            </a:r>
            <a:r>
              <a:rPr lang="zh-CN" altLang="en-US" dirty="0"/>
              <a:t>次颜色光照阶段计算的颜色 汇总一起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0"/>
            <a:ext cx="3697617" cy="274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715000" cy="6397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阶段</a:t>
            </a:r>
            <a:r>
              <a:rPr lang="en-US" altLang="zh-CN" dirty="0"/>
              <a:t>7</a:t>
            </a:r>
            <a:r>
              <a:rPr lang="zh-CN" altLang="en-US" dirty="0"/>
              <a:t>：逐个片元的操作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执行可用的测试</a:t>
            </a:r>
            <a:endParaRPr lang="en-US" altLang="zh-CN" dirty="0"/>
          </a:p>
          <a:p>
            <a:pPr lvl="1"/>
            <a:r>
              <a:rPr lang="zh-CN" altLang="en-US" dirty="0"/>
              <a:t>剪裁测试</a:t>
            </a:r>
            <a:endParaRPr lang="en-US" dirty="0"/>
          </a:p>
          <a:p>
            <a:pPr lvl="1"/>
            <a:r>
              <a:rPr lang="en-US" dirty="0"/>
              <a:t>Alpha</a:t>
            </a:r>
            <a:r>
              <a:rPr lang="zh-CN" altLang="en-US" dirty="0"/>
              <a:t>测试</a:t>
            </a:r>
            <a:r>
              <a:rPr lang="en-US" dirty="0"/>
              <a:t> </a:t>
            </a:r>
          </a:p>
          <a:p>
            <a:pPr lvl="1"/>
            <a:r>
              <a:rPr lang="zh-CN" altLang="en-US" dirty="0"/>
              <a:t>模版测试</a:t>
            </a:r>
            <a:endParaRPr lang="en-US" dirty="0"/>
          </a:p>
          <a:p>
            <a:pPr lvl="1"/>
            <a:r>
              <a:rPr lang="zh-CN" altLang="en-US" dirty="0"/>
              <a:t>深度测试 </a:t>
            </a:r>
            <a:endParaRPr lang="en-US" dirty="0"/>
          </a:p>
          <a:p>
            <a:pPr lvl="1"/>
            <a:r>
              <a:rPr lang="zh-CN" altLang="en-US" dirty="0"/>
              <a:t>混合</a:t>
            </a:r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1444" y="1371600"/>
            <a:ext cx="4930156" cy="3657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10200" cy="6397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阶段</a:t>
            </a:r>
            <a:r>
              <a:rPr lang="en-US" altLang="zh-CN" dirty="0"/>
              <a:t>8</a:t>
            </a:r>
            <a:r>
              <a:rPr lang="zh-CN" altLang="en-US" dirty="0"/>
              <a:t>：帧缓冲区操作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429000"/>
            <a:ext cx="8229600" cy="300196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执行帧缓冲的写入等操作等，最后产生了显示出来的像素。</a:t>
            </a:r>
            <a:endParaRPr lang="en-US" altLang="zh-CN" dirty="0"/>
          </a:p>
          <a:p>
            <a:r>
              <a:rPr lang="en-US" altLang="zh-CN" dirty="0" err="1"/>
              <a:t>glColorMask</a:t>
            </a:r>
            <a:r>
              <a:rPr lang="zh-CN" altLang="en-US" dirty="0"/>
              <a:t>、</a:t>
            </a:r>
            <a:r>
              <a:rPr lang="en-US" altLang="zh-CN" dirty="0" err="1"/>
              <a:t>glStencilMask</a:t>
            </a:r>
            <a:r>
              <a:rPr lang="zh-CN" altLang="en-US" dirty="0"/>
              <a:t>、</a:t>
            </a:r>
            <a:r>
              <a:rPr lang="en-US" altLang="zh-CN" dirty="0" err="1"/>
              <a:t>glDepthMask</a:t>
            </a:r>
            <a:r>
              <a:rPr lang="zh-CN" altLang="en-US" dirty="0"/>
              <a:t>、</a:t>
            </a:r>
            <a:r>
              <a:rPr lang="en-US" altLang="zh-CN" dirty="0" err="1"/>
              <a:t>glClearDepth</a:t>
            </a:r>
            <a:r>
              <a:rPr lang="zh-CN" altLang="en-US" dirty="0"/>
              <a:t>、</a:t>
            </a:r>
            <a:r>
              <a:rPr lang="en-US" altLang="zh-CN" dirty="0" err="1"/>
              <a:t>glClearStencil</a:t>
            </a:r>
            <a:r>
              <a:rPr lang="zh-CN" altLang="en-US" dirty="0"/>
              <a:t>、</a:t>
            </a:r>
            <a:r>
              <a:rPr lang="en-US" altLang="zh-CN" dirty="0" err="1"/>
              <a:t>glClearColor</a:t>
            </a:r>
            <a:r>
              <a:rPr lang="en-US" altLang="zh-CN" dirty="0"/>
              <a:t> </a:t>
            </a:r>
            <a:r>
              <a:rPr lang="zh-CN" altLang="en-US" dirty="0"/>
              <a:t>等函数设置的状态</a:t>
            </a:r>
            <a:r>
              <a:rPr lang="en-US" altLang="zh-CN" dirty="0"/>
              <a:t>.</a:t>
            </a:r>
            <a:r>
              <a:rPr lang="zh-CN" altLang="en-US" dirty="0"/>
              <a:t>将在这个阶段影响写入的值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6695" y="457200"/>
            <a:ext cx="3594905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固定流水线</a:t>
            </a:r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084" y="1295400"/>
            <a:ext cx="4211175" cy="3124200"/>
          </a:xfrm>
          <a:prstGeom prst="rect">
            <a:avLst/>
          </a:prstGeom>
          <a:noFill/>
        </p:spPr>
      </p:pic>
      <p:pic>
        <p:nvPicPr>
          <p:cNvPr id="31752" name="Picture 8" descr="http://p.blog.csdn.net/images/p_blog_csdn_net/stfairy/310904/o_%e6%9c%aa%e5%91%bd%e5%90%8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352925"/>
            <a:ext cx="7084913" cy="2352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可编程流水线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着色器可取代固定流水线中的部分阶段</a:t>
            </a:r>
            <a:endParaRPr lang="en-US" altLang="zh-CN" dirty="0"/>
          </a:p>
          <a:p>
            <a:pPr lvl="1"/>
            <a:r>
              <a:rPr lang="en-US" altLang="zh-CN" dirty="0"/>
              <a:t>Vertex </a:t>
            </a:r>
            <a:r>
              <a:rPr lang="en-US" altLang="zh-CN" dirty="0" err="1"/>
              <a:t>Shader</a:t>
            </a:r>
            <a:r>
              <a:rPr lang="en-US" altLang="zh-CN" dirty="0"/>
              <a:t>(</a:t>
            </a:r>
            <a:r>
              <a:rPr lang="zh-CN" altLang="en-US" dirty="0"/>
              <a:t>顶点着色器</a:t>
            </a:r>
            <a:r>
              <a:rPr lang="en-US" altLang="zh-CN" dirty="0"/>
              <a:t>) </a:t>
            </a:r>
            <a:r>
              <a:rPr lang="zh-CN" altLang="en-US" dirty="0"/>
              <a:t>替换 顶点处理阶段</a:t>
            </a:r>
          </a:p>
          <a:p>
            <a:pPr lvl="1"/>
            <a:r>
              <a:rPr lang="en-US" altLang="zh-CN" dirty="0"/>
              <a:t>Fragment </a:t>
            </a:r>
            <a:r>
              <a:rPr lang="en-US" altLang="zh-CN" dirty="0" err="1"/>
              <a:t>Shader</a:t>
            </a:r>
            <a:r>
              <a:rPr lang="en-US" altLang="zh-CN" dirty="0"/>
              <a:t>(</a:t>
            </a:r>
            <a:r>
              <a:rPr lang="zh-CN" altLang="en-US" dirty="0"/>
              <a:t>片元着色器，又叫像素着色器</a:t>
            </a:r>
            <a:r>
              <a:rPr lang="en-US" altLang="zh-CN" dirty="0"/>
              <a:t>) </a:t>
            </a:r>
            <a:r>
              <a:rPr lang="zh-CN" altLang="en-US" dirty="0"/>
              <a:t>替换 片元处理阶段</a:t>
            </a:r>
          </a:p>
          <a:p>
            <a:pPr lvl="1"/>
            <a:r>
              <a:rPr lang="en-US" altLang="zh-CN" dirty="0"/>
              <a:t>Geometry </a:t>
            </a:r>
            <a:r>
              <a:rPr lang="en-US" altLang="zh-CN" dirty="0" err="1"/>
              <a:t>Shader</a:t>
            </a:r>
            <a:r>
              <a:rPr lang="en-US" altLang="zh-CN" dirty="0"/>
              <a:t>(</a:t>
            </a:r>
            <a:r>
              <a:rPr lang="zh-CN" altLang="en-US" dirty="0"/>
              <a:t>几何着色器</a:t>
            </a:r>
            <a:r>
              <a:rPr lang="en-US" altLang="zh-CN" dirty="0"/>
              <a:t>) </a:t>
            </a:r>
            <a:r>
              <a:rPr lang="zh-CN" altLang="en-US" dirty="0"/>
              <a:t>替换 图元组装阶段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着色语言允许我们编写自定义的着色器</a:t>
            </a:r>
            <a:endParaRPr lang="en-US" altLang="zh-CN" dirty="0"/>
          </a:p>
          <a:p>
            <a:pPr lvl="1"/>
            <a:r>
              <a:rPr lang="en-US" altLang="zh-CN" dirty="0"/>
              <a:t>GLSL</a:t>
            </a:r>
            <a:r>
              <a:rPr lang="zh-CN" altLang="en-US" dirty="0"/>
              <a:t>（</a:t>
            </a:r>
            <a:r>
              <a:rPr lang="en-US" altLang="zh-CN" dirty="0"/>
              <a:t>OpenGL Shading Language</a:t>
            </a:r>
            <a:r>
              <a:rPr lang="zh-CN" altLang="en-US" dirty="0"/>
              <a:t>），基于</a:t>
            </a:r>
            <a:r>
              <a:rPr lang="en-US" altLang="zh-CN" dirty="0"/>
              <a:t>OpenGL</a:t>
            </a:r>
          </a:p>
          <a:p>
            <a:pPr lvl="1"/>
            <a:r>
              <a:rPr lang="en-US" altLang="zh-CN" dirty="0"/>
              <a:t>Cg</a:t>
            </a:r>
            <a:r>
              <a:rPr lang="zh-CN" altLang="en-US" dirty="0"/>
              <a:t>（</a:t>
            </a:r>
            <a:r>
              <a:rPr lang="en-US" altLang="zh-CN" dirty="0"/>
              <a:t>C for Graphics</a:t>
            </a:r>
            <a:r>
              <a:rPr lang="zh-CN" altLang="en-US" dirty="0"/>
              <a:t>），</a:t>
            </a:r>
            <a:r>
              <a:rPr lang="en-US" altLang="zh-CN" dirty="0"/>
              <a:t>NVIDIA</a:t>
            </a:r>
            <a:r>
              <a:rPr lang="zh-CN" altLang="en-US" dirty="0"/>
              <a:t>公司</a:t>
            </a:r>
            <a:endParaRPr lang="en-US" altLang="zh-CN" dirty="0"/>
          </a:p>
          <a:p>
            <a:pPr lvl="1"/>
            <a:r>
              <a:rPr lang="en-US" altLang="zh-CN" dirty="0"/>
              <a:t>HLSL</a:t>
            </a:r>
            <a:r>
              <a:rPr lang="zh-CN" altLang="en-US" dirty="0"/>
              <a:t> （</a:t>
            </a:r>
            <a:r>
              <a:rPr lang="en-US" altLang="zh-CN" dirty="0"/>
              <a:t>High Level Shading Language</a:t>
            </a:r>
            <a:r>
              <a:rPr lang="zh-CN" altLang="en-US" dirty="0"/>
              <a:t>） ，基于</a:t>
            </a:r>
            <a:r>
              <a:rPr lang="en-US" altLang="zh-CN" dirty="0"/>
              <a:t>Direct3D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固定流水线与可编程流水线</a:t>
            </a:r>
          </a:p>
        </p:txBody>
      </p:sp>
      <p:pic>
        <p:nvPicPr>
          <p:cNvPr id="4" name="Picture 2" descr="http://pic002.cnblogs.com/images/2011/354674/20111222113121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05000"/>
            <a:ext cx="3505200" cy="2600449"/>
          </a:xfrm>
          <a:prstGeom prst="rect">
            <a:avLst/>
          </a:prstGeom>
          <a:noFill/>
        </p:spPr>
      </p:pic>
      <p:pic>
        <p:nvPicPr>
          <p:cNvPr id="30722" name="Picture 2" descr="https://img-blog.csdn.net/2016121010261513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1905000"/>
            <a:ext cx="5010150" cy="25384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5800" y="4648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固定流水线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461146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可编程流水线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完成实验一纹理贴图相关要求</a:t>
            </a:r>
            <a:endParaRPr lang="en-US" altLang="zh-CN" dirty="0"/>
          </a:p>
          <a:p>
            <a:pPr lvl="1"/>
            <a:r>
              <a:rPr lang="zh-CN" altLang="en-US" dirty="0"/>
              <a:t>可自由编码生成纹理，如棋盘格</a:t>
            </a:r>
            <a:endParaRPr lang="en-US" altLang="zh-CN" dirty="0"/>
          </a:p>
          <a:p>
            <a:pPr lvl="1"/>
            <a:r>
              <a:rPr lang="zh-CN" altLang="en-US" dirty="0"/>
              <a:t>可从外部读入图像数据作为纹理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下次课内容：</a:t>
            </a:r>
            <a:endParaRPr lang="en-US" altLang="zh-CN" dirty="0"/>
          </a:p>
          <a:p>
            <a:pPr lvl="1"/>
            <a:r>
              <a:rPr lang="zh-CN" altLang="en-US" dirty="0"/>
              <a:t>实验一的实验报告现场汇报、讨论、与答疑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为什么要纹理贴图？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我们如何给模型添加更多的细节？</a:t>
            </a:r>
            <a:endParaRPr lang="en-US" altLang="zh-CN" dirty="0"/>
          </a:p>
          <a:p>
            <a:pPr lvl="1"/>
            <a:r>
              <a:rPr lang="zh-CN" altLang="en-US" dirty="0"/>
              <a:t>添加更多的几何元素：更多的三角面片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B050"/>
                </a:solidFill>
              </a:rPr>
              <a:t>优点：</a:t>
            </a:r>
            <a:r>
              <a:rPr lang="zh-CN" altLang="en-US" dirty="0"/>
              <a:t>在光照和其它表面交互中具有真实的表现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缺点：</a:t>
            </a:r>
            <a:r>
              <a:rPr lang="zh-CN" altLang="en-US" dirty="0"/>
              <a:t>难以生成、消耗更多的存储和计算资源</a:t>
            </a:r>
            <a:endParaRPr lang="en-US" altLang="zh-CN" dirty="0"/>
          </a:p>
          <a:p>
            <a:pPr lvl="1"/>
            <a:r>
              <a:rPr lang="zh-CN" altLang="en-US" dirty="0"/>
              <a:t>将纹理映射到模型上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B050"/>
                </a:solidFill>
              </a:rPr>
              <a:t>优点：</a:t>
            </a:r>
            <a:r>
              <a:rPr lang="zh-CN" altLang="en-US" dirty="0"/>
              <a:t>使用简单、方便，消耗的资源少，可重用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缺点：</a:t>
            </a:r>
            <a:r>
              <a:rPr lang="zh-CN" altLang="en-US" dirty="0"/>
              <a:t>过于简化、表面几何仍然是光滑的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什么是纹理？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计算机图形学的定义（广义）</a:t>
            </a:r>
            <a:endParaRPr lang="en-US" altLang="zh-CN" dirty="0"/>
          </a:p>
          <a:p>
            <a:pPr lvl="1"/>
            <a:r>
              <a:rPr lang="zh-CN" altLang="en-US" dirty="0"/>
              <a:t>以图像（包括二维和三维）方式存储的资源，如位图等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纹理合成的定义（狭义）</a:t>
            </a:r>
            <a:endParaRPr lang="en-US" altLang="zh-CN" dirty="0"/>
          </a:p>
          <a:p>
            <a:pPr lvl="1"/>
            <a:r>
              <a:rPr lang="zh-CN" altLang="en-US" dirty="0"/>
              <a:t>具有某种重复模式的图像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如何“贴”纹理</a:t>
            </a:r>
          </a:p>
        </p:txBody>
      </p:sp>
      <p:pic>
        <p:nvPicPr>
          <p:cNvPr id="4" name="Picture 1033"/>
          <p:cNvPicPr>
            <a:picLocks noChangeAspect="1" noChangeArrowheads="1"/>
          </p:cNvPicPr>
          <p:nvPr/>
        </p:nvPicPr>
        <p:blipFill>
          <a:blip r:embed="rId3" cstate="print"/>
          <a:srcRect b="64130"/>
          <a:stretch>
            <a:fillRect/>
          </a:stretch>
        </p:blipFill>
        <p:spPr bwMode="auto">
          <a:xfrm>
            <a:off x="0" y="2286001"/>
            <a:ext cx="3102341" cy="25145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" name="Picture 1033"/>
          <p:cNvPicPr>
            <a:picLocks noChangeAspect="1" noChangeArrowheads="1"/>
          </p:cNvPicPr>
          <p:nvPr/>
        </p:nvPicPr>
        <p:blipFill>
          <a:blip r:embed="rId3" cstate="print"/>
          <a:srcRect t="35870" b="39130"/>
          <a:stretch>
            <a:fillRect/>
          </a:stretch>
        </p:blipFill>
        <p:spPr bwMode="auto">
          <a:xfrm>
            <a:off x="2971800" y="2971800"/>
            <a:ext cx="3102341" cy="1752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" name="Picture 1033"/>
          <p:cNvPicPr>
            <a:picLocks noChangeAspect="1" noChangeArrowheads="1"/>
          </p:cNvPicPr>
          <p:nvPr/>
        </p:nvPicPr>
        <p:blipFill>
          <a:blip r:embed="rId3" cstate="print"/>
          <a:srcRect t="61956"/>
          <a:stretch>
            <a:fillRect/>
          </a:stretch>
        </p:blipFill>
        <p:spPr bwMode="auto">
          <a:xfrm>
            <a:off x="6041659" y="2209800"/>
            <a:ext cx="3102341" cy="2667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如何贴纹理</a:t>
            </a:r>
          </a:p>
        </p:txBody>
      </p:sp>
      <p:sp>
        <p:nvSpPr>
          <p:cNvPr id="77826" name="AutoShape 2" descr="http://t10.baidu.com/it/u=3766553733,2402135393&amp;fm=175&amp;s=BF304F81800366FEDC8281DE030090B3&amp;w=640&amp;h=640&amp;img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828" name="AutoShape 4" descr="http://t10.baidu.com/it/u=3766553733,2402135393&amp;fm=175&amp;s=BF304F81800366FEDC8281DE030090B3&amp;w=640&amp;h=640&amp;img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830" name="AutoShape 6" descr="http://t10.baidu.com/it/u=3766553733,2402135393&amp;fm=175&amp;s=BF304F81800366FEDC8281DE030090B3&amp;w=640&amp;h=640&amp;img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0"/>
            <a:ext cx="3648075" cy="344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676400"/>
            <a:ext cx="550874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纹理贴图的形式化描述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从模型表面</a:t>
            </a:r>
            <a:r>
              <a:rPr lang="en-US" altLang="zh-CN" i="1" dirty="0"/>
              <a:t>S</a:t>
            </a:r>
            <a:r>
              <a:rPr lang="zh-CN" altLang="en-US" dirty="0"/>
              <a:t>到二维参数域</a:t>
            </a:r>
            <a:r>
              <a:rPr lang="en-US" altLang="zh-CN" i="1" dirty="0"/>
              <a:t>U</a:t>
            </a:r>
            <a:r>
              <a:rPr lang="zh-CN" altLang="en-US" dirty="0"/>
              <a:t>的映射函数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给定模型表面</a:t>
            </a:r>
            <a:r>
              <a:rPr lang="en-US" altLang="zh-CN" i="1" dirty="0"/>
              <a:t>S</a:t>
            </a:r>
            <a:r>
              <a:rPr lang="zh-CN" altLang="en-US" dirty="0"/>
              <a:t>上任一点</a:t>
            </a:r>
            <a:r>
              <a:rPr lang="en-US" altLang="zh-CN" i="1" dirty="0"/>
              <a:t>p</a:t>
            </a:r>
            <a:r>
              <a:rPr lang="zh-CN" altLang="en-US" dirty="0"/>
              <a:t>，均有</a:t>
            </a:r>
            <a:r>
              <a:rPr lang="en-US" altLang="zh-CN" i="1" dirty="0"/>
              <a:t>f(p)</a:t>
            </a:r>
            <a:r>
              <a:rPr lang="zh-CN" altLang="en-US" dirty="0"/>
              <a:t>属于</a:t>
            </a:r>
            <a:r>
              <a:rPr lang="en-US" altLang="zh-CN" i="1" dirty="0"/>
              <a:t>U</a:t>
            </a:r>
          </a:p>
          <a:p>
            <a:r>
              <a:rPr lang="zh-CN" altLang="en-US" dirty="0"/>
              <a:t>这个映射称为纹理映射</a:t>
            </a:r>
            <a:endParaRPr lang="en-US" altLang="zh-CN" dirty="0"/>
          </a:p>
          <a:p>
            <a:r>
              <a:rPr lang="en-US" altLang="zh-CN" i="1" dirty="0"/>
              <a:t>S</a:t>
            </a:r>
            <a:r>
              <a:rPr lang="zh-CN" altLang="en-US" dirty="0"/>
              <a:t>上的顶点在</a:t>
            </a:r>
            <a:r>
              <a:rPr lang="en-US" altLang="zh-CN" i="1" dirty="0"/>
              <a:t>U</a:t>
            </a:r>
            <a:r>
              <a:rPr lang="zh-CN" altLang="en-US" dirty="0"/>
              <a:t>中的坐标称为纹理坐标</a:t>
            </a:r>
            <a:endParaRPr lang="en-US" altLang="zh-CN" dirty="0"/>
          </a:p>
          <a:p>
            <a:r>
              <a:rPr lang="zh-CN" altLang="en-US" dirty="0"/>
              <a:t>纹理图像与参数域</a:t>
            </a:r>
            <a:r>
              <a:rPr lang="en-US" altLang="zh-CN" i="1" dirty="0"/>
              <a:t>U</a:t>
            </a:r>
            <a:r>
              <a:rPr lang="zh-CN" altLang="en-US" dirty="0"/>
              <a:t>之间存在自然的映射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00400" y="2401277"/>
          <a:ext cx="2101850" cy="646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660240" imgH="203040" progId="Equation.3">
                  <p:embed/>
                </p:oleObj>
              </mc:Choice>
              <mc:Fallback>
                <p:oleObj name="Equation" r:id="rId4" imgW="66024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401277"/>
                        <a:ext cx="2101850" cy="646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2380</Words>
  <Application>Microsoft Office PowerPoint</Application>
  <PresentationFormat>全屏显示(4:3)</PresentationFormat>
  <Paragraphs>326</Paragraphs>
  <Slides>47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5" baseType="lpstr">
      <vt:lpstr>Arial</vt:lpstr>
      <vt:lpstr>Calibri</vt:lpstr>
      <vt:lpstr>Cambria</vt:lpstr>
      <vt:lpstr>Cambria Math</vt:lpstr>
      <vt:lpstr>Times New Roman</vt:lpstr>
      <vt:lpstr>Office Theme</vt:lpstr>
      <vt:lpstr>Equation</vt:lpstr>
      <vt:lpstr>Bitmap Image</vt:lpstr>
      <vt:lpstr>第五章 纹理贴图</vt:lpstr>
      <vt:lpstr>从真实感开始</vt:lpstr>
      <vt:lpstr>从真实感开始</vt:lpstr>
      <vt:lpstr>从真实感开始</vt:lpstr>
      <vt:lpstr>为什么要纹理贴图？</vt:lpstr>
      <vt:lpstr>什么是纹理？</vt:lpstr>
      <vt:lpstr>如何“贴”纹理</vt:lpstr>
      <vt:lpstr>如何贴纹理</vt:lpstr>
      <vt:lpstr>纹理贴图的形式化描述</vt:lpstr>
      <vt:lpstr>纹理坐标</vt:lpstr>
      <vt:lpstr>纹理坐标插值</vt:lpstr>
      <vt:lpstr>像素颜色插值</vt:lpstr>
      <vt:lpstr>如何指定纹理坐标？</vt:lpstr>
      <vt:lpstr>圆柱面</vt:lpstr>
      <vt:lpstr>球面</vt:lpstr>
      <vt:lpstr>复杂模型的纹理映射</vt:lpstr>
      <vt:lpstr>球面全局参数化</vt:lpstr>
      <vt:lpstr>纹理映射结果</vt:lpstr>
      <vt:lpstr>OpenGL中的纹理贴图</vt:lpstr>
      <vt:lpstr>1.1 创建纹理对象</vt:lpstr>
      <vt:lpstr>1.2确定纹理如何应用到每个像素上</vt:lpstr>
      <vt:lpstr>1.3 为纹理对象指定一个纹理</vt:lpstr>
      <vt:lpstr>2 启用纹理贴图功能</vt:lpstr>
      <vt:lpstr>纹理贴图与材质的混合</vt:lpstr>
      <vt:lpstr>3 绘制场景，提供纹理坐标和几何图形坐标</vt:lpstr>
      <vt:lpstr>源码分析</vt:lpstr>
      <vt:lpstr>更多的纹理映射</vt:lpstr>
      <vt:lpstr>凹凸贴图(Bump Mapping)</vt:lpstr>
      <vt:lpstr>法向贴图(Normal Mapping)</vt:lpstr>
      <vt:lpstr>置换贴图(Displacement Mapping)</vt:lpstr>
      <vt:lpstr>置换贴图</vt:lpstr>
      <vt:lpstr>置换贴图</vt:lpstr>
      <vt:lpstr>环境贴图</vt:lpstr>
      <vt:lpstr>OpenGL固定流水线</vt:lpstr>
      <vt:lpstr>阶段1. 指定几何对象</vt:lpstr>
      <vt:lpstr>阶段2：顶点处理操作</vt:lpstr>
      <vt:lpstr>阶段3：图元组装</vt:lpstr>
      <vt:lpstr>阶段4：图元处理</vt:lpstr>
      <vt:lpstr>阶段5：光栅化操作</vt:lpstr>
      <vt:lpstr>平滑着色与平面着色</vt:lpstr>
      <vt:lpstr>阶段6：片元处理</vt:lpstr>
      <vt:lpstr>阶段7：逐个片元的操作</vt:lpstr>
      <vt:lpstr>阶段8：帧缓冲区操作</vt:lpstr>
      <vt:lpstr>OpenGL固定流水线</vt:lpstr>
      <vt:lpstr>OpenGL可编程流水线</vt:lpstr>
      <vt:lpstr>固定流水线与可编程流水线</vt:lpstr>
      <vt:lpstr>课后练习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第六讲 纹理贴图</dc:title>
  <dc:creator>lenovo</dc:creator>
  <cp:lastModifiedBy>夏佳志</cp:lastModifiedBy>
  <cp:revision>107</cp:revision>
  <dcterms:created xsi:type="dcterms:W3CDTF">2006-08-16T00:00:00Z</dcterms:created>
  <dcterms:modified xsi:type="dcterms:W3CDTF">2020-10-18T09:25:20Z</dcterms:modified>
</cp:coreProperties>
</file>